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2.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23.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6" r:id="rId2"/>
  </p:sldMasterIdLst>
  <p:notesMasterIdLst>
    <p:notesMasterId r:id="rId30"/>
  </p:notesMasterIdLst>
  <p:sldIdLst>
    <p:sldId id="256" r:id="rId3"/>
    <p:sldId id="287" r:id="rId4"/>
    <p:sldId id="322" r:id="rId5"/>
    <p:sldId id="324" r:id="rId6"/>
    <p:sldId id="323" r:id="rId7"/>
    <p:sldId id="321" r:id="rId8"/>
    <p:sldId id="300" r:id="rId9"/>
    <p:sldId id="317" r:id="rId10"/>
    <p:sldId id="303" r:id="rId11"/>
    <p:sldId id="330" r:id="rId12"/>
    <p:sldId id="327" r:id="rId13"/>
    <p:sldId id="328" r:id="rId14"/>
    <p:sldId id="313" r:id="rId15"/>
    <p:sldId id="329" r:id="rId16"/>
    <p:sldId id="319" r:id="rId17"/>
    <p:sldId id="297" r:id="rId18"/>
    <p:sldId id="293" r:id="rId19"/>
    <p:sldId id="295" r:id="rId20"/>
    <p:sldId id="314" r:id="rId21"/>
    <p:sldId id="294" r:id="rId22"/>
    <p:sldId id="299" r:id="rId23"/>
    <p:sldId id="296" r:id="rId24"/>
    <p:sldId id="325" r:id="rId25"/>
    <p:sldId id="301" r:id="rId26"/>
    <p:sldId id="315" r:id="rId27"/>
    <p:sldId id="305" r:id="rId28"/>
    <p:sldId id="306" r:id="rId29"/>
  </p:sldIdLst>
  <p:sldSz cx="9144000" cy="6858000" type="screen4x3"/>
  <p:notesSz cx="7010400" cy="9296400"/>
  <p:custDataLst>
    <p:tags r:id="rId31"/>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0AF"/>
    <a:srgbClr val="00CCFF"/>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58" autoAdjust="0"/>
    <p:restoredTop sz="77503" autoAdjust="0"/>
  </p:normalViewPr>
  <p:slideViewPr>
    <p:cSldViewPr>
      <p:cViewPr varScale="1">
        <p:scale>
          <a:sx n="85" d="100"/>
          <a:sy n="85" d="100"/>
        </p:scale>
        <p:origin x="183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68"/>
    </p:cViewPr>
  </p:sorterViewPr>
  <p:notesViewPr>
    <p:cSldViewPr>
      <p:cViewPr varScale="1">
        <p:scale>
          <a:sx n="72" d="100"/>
          <a:sy n="72" d="100"/>
        </p:scale>
        <p:origin x="2328"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gs" Target="tags/tag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iagrams/_rels/data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image" Target="../media/image7.jpeg"/></Relationships>
</file>

<file path=ppt/diagrams/_rels/drawing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image" Target="../media/image7.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C99BC5-3CB5-4295-8D87-817662BF4964}"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BF5674BB-AC73-447F-BA62-8A69AD2DBD7F}">
      <dgm:prSet custT="1"/>
      <dgm:spPr>
        <a:solidFill>
          <a:srgbClr val="00A0AF"/>
        </a:solidFill>
        <a:ln>
          <a:solidFill>
            <a:srgbClr val="92D050"/>
          </a:solidFill>
        </a:ln>
      </dgm:spPr>
      <dgm:t>
        <a:bodyPr/>
        <a:lstStyle/>
        <a:p>
          <a:pPr marL="0" marR="0" indent="0" defTabSz="914400" rtl="0" eaLnBrk="1" fontAlgn="auto" latinLnBrk="0" hangingPunct="1">
            <a:lnSpc>
              <a:spcPct val="100000"/>
            </a:lnSpc>
            <a:spcBef>
              <a:spcPts val="0"/>
            </a:spcBef>
            <a:spcAft>
              <a:spcPts val="0"/>
            </a:spcAft>
            <a:buClrTx/>
            <a:buSzTx/>
            <a:buFontTx/>
            <a:buNone/>
            <a:tabLst/>
            <a:defRPr/>
          </a:pPr>
          <a:r>
            <a:rPr lang="en-US" sz="2400" dirty="0">
              <a:latin typeface="Tahoma" panose="020B0604030504040204" pitchFamily="34" charset="0"/>
              <a:ea typeface="Tahoma" panose="020B0604030504040204" pitchFamily="34" charset="0"/>
              <a:cs typeface="Tahoma" panose="020B0604030504040204" pitchFamily="34" charset="0"/>
            </a:rPr>
            <a:t>TRAIN Florida offers practical solutions</a:t>
          </a:r>
        </a:p>
      </dgm:t>
    </dgm:pt>
    <dgm:pt modelId="{609A0FE4-E28C-45D4-AD14-49447EA92728}" type="parTrans" cxnId="{18638BC3-8E21-4F0A-AE1A-9D15F764603E}">
      <dgm:prSet/>
      <dgm:spPr/>
      <dgm:t>
        <a:bodyPr/>
        <a:lstStyle/>
        <a:p>
          <a:endParaRPr lang="en-US"/>
        </a:p>
      </dgm:t>
    </dgm:pt>
    <dgm:pt modelId="{DC454594-73BD-488B-AB0B-EEAADDBFEA7F}" type="sibTrans" cxnId="{18638BC3-8E21-4F0A-AE1A-9D15F764603E}">
      <dgm:prSet/>
      <dgm:spPr/>
      <dgm:t>
        <a:bodyPr/>
        <a:lstStyle/>
        <a:p>
          <a:endParaRPr lang="en-US"/>
        </a:p>
      </dgm:t>
    </dgm:pt>
    <dgm:pt modelId="{8522AC0C-EAB0-4520-B8F6-65327FE5F5A2}">
      <dgm:prSet custT="1"/>
      <dgm:spPr>
        <a:solidFill>
          <a:srgbClr val="00CCFF">
            <a:alpha val="90000"/>
          </a:srgbClr>
        </a:solidFill>
      </dgm:spPr>
      <dgm:t>
        <a:bodyPr/>
        <a:lstStyle/>
        <a:p>
          <a:pPr rtl="0"/>
          <a:r>
            <a:rPr lang="en-US" sz="2400" dirty="0">
              <a:latin typeface="Tahoma" panose="020B0604030504040204" pitchFamily="34" charset="0"/>
              <a:ea typeface="Tahoma" panose="020B0604030504040204" pitchFamily="34" charset="0"/>
              <a:cs typeface="Tahoma" panose="020B0604030504040204" pitchFamily="34" charset="0"/>
            </a:rPr>
            <a:t>Manage educational content</a:t>
          </a:r>
        </a:p>
      </dgm:t>
    </dgm:pt>
    <dgm:pt modelId="{99BFA6EE-BCA2-477F-BF8B-CAD0F280FBAF}" type="parTrans" cxnId="{F8D34CE4-9B72-4FFD-9ED0-3E4A72AD3973}">
      <dgm:prSet/>
      <dgm:spPr/>
      <dgm:t>
        <a:bodyPr/>
        <a:lstStyle/>
        <a:p>
          <a:endParaRPr lang="en-US"/>
        </a:p>
      </dgm:t>
    </dgm:pt>
    <dgm:pt modelId="{67D445B4-1597-4C86-B9A1-8D6162629517}" type="sibTrans" cxnId="{F8D34CE4-9B72-4FFD-9ED0-3E4A72AD3973}">
      <dgm:prSet/>
      <dgm:spPr/>
      <dgm:t>
        <a:bodyPr/>
        <a:lstStyle/>
        <a:p>
          <a:endParaRPr lang="en-US"/>
        </a:p>
      </dgm:t>
    </dgm:pt>
    <dgm:pt modelId="{75208BF7-9AC7-47FC-88AB-2D6540266EC3}">
      <dgm:prSet custT="1"/>
      <dgm:spPr>
        <a:solidFill>
          <a:srgbClr val="00CCFF">
            <a:alpha val="90000"/>
          </a:srgbClr>
        </a:solidFill>
      </dgm:spPr>
      <dgm:t>
        <a:bodyPr/>
        <a:lstStyle/>
        <a:p>
          <a:pPr rtl="0"/>
          <a:r>
            <a:rPr lang="en-US" sz="2400" dirty="0">
              <a:latin typeface="Tahoma" panose="020B0604030504040204" pitchFamily="34" charset="0"/>
              <a:ea typeface="Tahoma" panose="020B0604030504040204" pitchFamily="34" charset="0"/>
              <a:cs typeface="Tahoma" panose="020B0604030504040204" pitchFamily="34" charset="0"/>
            </a:rPr>
            <a:t>Deliver information content </a:t>
          </a:r>
        </a:p>
      </dgm:t>
    </dgm:pt>
    <dgm:pt modelId="{F54142C1-7778-466F-8B9F-59B7B2C6B657}" type="parTrans" cxnId="{AC6809A7-B268-45E4-A2FE-8A40C7896FBD}">
      <dgm:prSet/>
      <dgm:spPr/>
      <dgm:t>
        <a:bodyPr/>
        <a:lstStyle/>
        <a:p>
          <a:endParaRPr lang="en-US"/>
        </a:p>
      </dgm:t>
    </dgm:pt>
    <dgm:pt modelId="{ECA55BD8-BB67-4075-8790-BFA6D7CC0E52}" type="sibTrans" cxnId="{AC6809A7-B268-45E4-A2FE-8A40C7896FBD}">
      <dgm:prSet/>
      <dgm:spPr/>
      <dgm:t>
        <a:bodyPr/>
        <a:lstStyle/>
        <a:p>
          <a:endParaRPr lang="en-US"/>
        </a:p>
      </dgm:t>
    </dgm:pt>
    <dgm:pt modelId="{FDE7B651-ECFE-4961-8B5A-0EA836F88C05}">
      <dgm:prSet custT="1"/>
      <dgm:spPr>
        <a:solidFill>
          <a:srgbClr val="00CCFF">
            <a:alpha val="90000"/>
          </a:srgbClr>
        </a:solidFill>
      </dgm:spPr>
      <dgm:t>
        <a:bodyPr/>
        <a:lstStyle/>
        <a:p>
          <a:pPr rtl="0"/>
          <a:r>
            <a:rPr lang="en-US" sz="2400" dirty="0">
              <a:latin typeface="Tahoma" panose="020B0604030504040204" pitchFamily="34" charset="0"/>
              <a:ea typeface="Tahoma" panose="020B0604030504040204" pitchFamily="34" charset="0"/>
              <a:cs typeface="Tahoma" panose="020B0604030504040204" pitchFamily="34" charset="0"/>
            </a:rPr>
            <a:t>Track learning and communicate with learners</a:t>
          </a:r>
        </a:p>
      </dgm:t>
    </dgm:pt>
    <dgm:pt modelId="{466ED407-99CE-455A-92FB-7C1C63213E23}" type="parTrans" cxnId="{FBA7231A-B995-4DC8-AC8F-8F514F59E4E3}">
      <dgm:prSet/>
      <dgm:spPr/>
      <dgm:t>
        <a:bodyPr/>
        <a:lstStyle/>
        <a:p>
          <a:endParaRPr lang="en-US"/>
        </a:p>
      </dgm:t>
    </dgm:pt>
    <dgm:pt modelId="{5C3961A5-7277-4F78-92A3-3AF6EDF05F74}" type="sibTrans" cxnId="{FBA7231A-B995-4DC8-AC8F-8F514F59E4E3}">
      <dgm:prSet/>
      <dgm:spPr/>
      <dgm:t>
        <a:bodyPr/>
        <a:lstStyle/>
        <a:p>
          <a:endParaRPr lang="en-US"/>
        </a:p>
      </dgm:t>
    </dgm:pt>
    <dgm:pt modelId="{D8148558-17E8-4A14-9268-1313D2D82092}">
      <dgm:prSet custT="1"/>
      <dgm:spPr>
        <a:solidFill>
          <a:srgbClr val="00CCFF">
            <a:alpha val="90000"/>
          </a:srgbClr>
        </a:solidFill>
      </dgm:spPr>
      <dgm:t>
        <a:bodyPr/>
        <a:lstStyle/>
        <a:p>
          <a:pPr rtl="0"/>
          <a:r>
            <a:rPr lang="en-US" sz="2400" dirty="0">
              <a:latin typeface="Tahoma" panose="020B0604030504040204" pitchFamily="34" charset="0"/>
              <a:ea typeface="Tahoma" panose="020B0604030504040204" pitchFamily="34" charset="0"/>
              <a:cs typeface="Tahoma" panose="020B0604030504040204" pitchFamily="34" charset="0"/>
            </a:rPr>
            <a:t>Standardize training and curriculum </a:t>
          </a:r>
        </a:p>
      </dgm:t>
    </dgm:pt>
    <dgm:pt modelId="{9CE37916-A7AC-42EC-A144-D590D8641AC4}" type="parTrans" cxnId="{575233AD-124A-4F9E-A751-50BBDA76C79E}">
      <dgm:prSet/>
      <dgm:spPr/>
      <dgm:t>
        <a:bodyPr/>
        <a:lstStyle/>
        <a:p>
          <a:endParaRPr lang="en-US"/>
        </a:p>
      </dgm:t>
    </dgm:pt>
    <dgm:pt modelId="{48F1085A-4339-4E58-AE5D-94B4050A2C0D}" type="sibTrans" cxnId="{575233AD-124A-4F9E-A751-50BBDA76C79E}">
      <dgm:prSet/>
      <dgm:spPr/>
      <dgm:t>
        <a:bodyPr/>
        <a:lstStyle/>
        <a:p>
          <a:endParaRPr lang="en-US"/>
        </a:p>
      </dgm:t>
    </dgm:pt>
    <dgm:pt modelId="{6018D673-E76C-4FB7-96D1-E441F2613807}" type="pres">
      <dgm:prSet presAssocID="{6BC99BC5-3CB5-4295-8D87-817662BF4964}" presName="Name0" presStyleCnt="0">
        <dgm:presLayoutVars>
          <dgm:dir/>
          <dgm:animLvl val="lvl"/>
          <dgm:resizeHandles val="exact"/>
        </dgm:presLayoutVars>
      </dgm:prSet>
      <dgm:spPr/>
    </dgm:pt>
    <dgm:pt modelId="{C04E92B1-22ED-40C6-984A-196ED8F5E715}" type="pres">
      <dgm:prSet presAssocID="{BF5674BB-AC73-447F-BA62-8A69AD2DBD7F}" presName="linNode" presStyleCnt="0"/>
      <dgm:spPr/>
    </dgm:pt>
    <dgm:pt modelId="{10C5FECD-1785-4E2B-941D-5F03FF0BC3F5}" type="pres">
      <dgm:prSet presAssocID="{BF5674BB-AC73-447F-BA62-8A69AD2DBD7F}" presName="parentText" presStyleLbl="node1" presStyleIdx="0" presStyleCnt="1" custScaleX="70923" custScaleY="84761" custLinFactNeighborX="0" custLinFactNeighborY="-2858">
        <dgm:presLayoutVars>
          <dgm:chMax val="1"/>
          <dgm:bulletEnabled val="1"/>
        </dgm:presLayoutVars>
      </dgm:prSet>
      <dgm:spPr/>
    </dgm:pt>
    <dgm:pt modelId="{7CEFBC8E-37EE-411D-B079-3AC667603F95}" type="pres">
      <dgm:prSet presAssocID="{BF5674BB-AC73-447F-BA62-8A69AD2DBD7F}" presName="descendantText" presStyleLbl="alignAccFollowNode1" presStyleIdx="0" presStyleCnt="1" custScaleX="113032" custScaleY="81726" custLinFactNeighborX="-1448" custLinFactNeighborY="-2975">
        <dgm:presLayoutVars>
          <dgm:bulletEnabled val="1"/>
        </dgm:presLayoutVars>
      </dgm:prSet>
      <dgm:spPr/>
    </dgm:pt>
  </dgm:ptLst>
  <dgm:cxnLst>
    <dgm:cxn modelId="{575233AD-124A-4F9E-A751-50BBDA76C79E}" srcId="{BF5674BB-AC73-447F-BA62-8A69AD2DBD7F}" destId="{D8148558-17E8-4A14-9268-1313D2D82092}" srcOrd="3" destOrd="0" parTransId="{9CE37916-A7AC-42EC-A144-D590D8641AC4}" sibTransId="{48F1085A-4339-4E58-AE5D-94B4050A2C0D}"/>
    <dgm:cxn modelId="{21399D36-08E6-4F20-BFE2-707652E8B32A}" type="presOf" srcId="{6BC99BC5-3CB5-4295-8D87-817662BF4964}" destId="{6018D673-E76C-4FB7-96D1-E441F2613807}" srcOrd="0" destOrd="0" presId="urn:microsoft.com/office/officeart/2005/8/layout/vList5"/>
    <dgm:cxn modelId="{AC6809A7-B268-45E4-A2FE-8A40C7896FBD}" srcId="{BF5674BB-AC73-447F-BA62-8A69AD2DBD7F}" destId="{75208BF7-9AC7-47FC-88AB-2D6540266EC3}" srcOrd="1" destOrd="0" parTransId="{F54142C1-7778-466F-8B9F-59B7B2C6B657}" sibTransId="{ECA55BD8-BB67-4075-8790-BFA6D7CC0E52}"/>
    <dgm:cxn modelId="{93515B38-7191-480E-A5E5-B7E985834304}" type="presOf" srcId="{75208BF7-9AC7-47FC-88AB-2D6540266EC3}" destId="{7CEFBC8E-37EE-411D-B079-3AC667603F95}" srcOrd="0" destOrd="1" presId="urn:microsoft.com/office/officeart/2005/8/layout/vList5"/>
    <dgm:cxn modelId="{F8D34CE4-9B72-4FFD-9ED0-3E4A72AD3973}" srcId="{BF5674BB-AC73-447F-BA62-8A69AD2DBD7F}" destId="{8522AC0C-EAB0-4520-B8F6-65327FE5F5A2}" srcOrd="0" destOrd="0" parTransId="{99BFA6EE-BCA2-477F-BF8B-CAD0F280FBAF}" sibTransId="{67D445B4-1597-4C86-B9A1-8D6162629517}"/>
    <dgm:cxn modelId="{0577F19C-AE9B-450E-9770-75C2A49FB78A}" type="presOf" srcId="{BF5674BB-AC73-447F-BA62-8A69AD2DBD7F}" destId="{10C5FECD-1785-4E2B-941D-5F03FF0BC3F5}" srcOrd="0" destOrd="0" presId="urn:microsoft.com/office/officeart/2005/8/layout/vList5"/>
    <dgm:cxn modelId="{DA70E2E5-D50B-4D9A-8300-DFE4759184FB}" type="presOf" srcId="{8522AC0C-EAB0-4520-B8F6-65327FE5F5A2}" destId="{7CEFBC8E-37EE-411D-B079-3AC667603F95}" srcOrd="0" destOrd="0" presId="urn:microsoft.com/office/officeart/2005/8/layout/vList5"/>
    <dgm:cxn modelId="{B8395D84-F315-47B7-B21C-AA967994E997}" type="presOf" srcId="{D8148558-17E8-4A14-9268-1313D2D82092}" destId="{7CEFBC8E-37EE-411D-B079-3AC667603F95}" srcOrd="0" destOrd="3" presId="urn:microsoft.com/office/officeart/2005/8/layout/vList5"/>
    <dgm:cxn modelId="{FBA7231A-B995-4DC8-AC8F-8F514F59E4E3}" srcId="{BF5674BB-AC73-447F-BA62-8A69AD2DBD7F}" destId="{FDE7B651-ECFE-4961-8B5A-0EA836F88C05}" srcOrd="2" destOrd="0" parTransId="{466ED407-99CE-455A-92FB-7C1C63213E23}" sibTransId="{5C3961A5-7277-4F78-92A3-3AF6EDF05F74}"/>
    <dgm:cxn modelId="{18638BC3-8E21-4F0A-AE1A-9D15F764603E}" srcId="{6BC99BC5-3CB5-4295-8D87-817662BF4964}" destId="{BF5674BB-AC73-447F-BA62-8A69AD2DBD7F}" srcOrd="0" destOrd="0" parTransId="{609A0FE4-E28C-45D4-AD14-49447EA92728}" sibTransId="{DC454594-73BD-488B-AB0B-EEAADDBFEA7F}"/>
    <dgm:cxn modelId="{63D4215C-D732-48A2-AA09-1A218527779F}" type="presOf" srcId="{FDE7B651-ECFE-4961-8B5A-0EA836F88C05}" destId="{7CEFBC8E-37EE-411D-B079-3AC667603F95}" srcOrd="0" destOrd="2" presId="urn:microsoft.com/office/officeart/2005/8/layout/vList5"/>
    <dgm:cxn modelId="{38933AD9-D90F-48EB-B25E-D91C61B43B49}" type="presParOf" srcId="{6018D673-E76C-4FB7-96D1-E441F2613807}" destId="{C04E92B1-22ED-40C6-984A-196ED8F5E715}" srcOrd="0" destOrd="0" presId="urn:microsoft.com/office/officeart/2005/8/layout/vList5"/>
    <dgm:cxn modelId="{4E387E0F-8E09-4067-96E6-D6EA08271826}" type="presParOf" srcId="{C04E92B1-22ED-40C6-984A-196ED8F5E715}" destId="{10C5FECD-1785-4E2B-941D-5F03FF0BC3F5}" srcOrd="0" destOrd="0" presId="urn:microsoft.com/office/officeart/2005/8/layout/vList5"/>
    <dgm:cxn modelId="{B12E372F-4BED-46D0-B6B4-955E226EF953}" type="presParOf" srcId="{C04E92B1-22ED-40C6-984A-196ED8F5E715}" destId="{7CEFBC8E-37EE-411D-B079-3AC667603F95}"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BC99BC5-3CB5-4295-8D87-817662BF4964}"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BF5674BB-AC73-447F-BA62-8A69AD2DBD7F}">
      <dgm:prSet custT="1"/>
      <dgm:spPr>
        <a:solidFill>
          <a:srgbClr val="00A0AF"/>
        </a:solidFill>
        <a:ln>
          <a:solidFill>
            <a:srgbClr val="92D050"/>
          </a:solidFill>
        </a:ln>
      </dgm:spPr>
      <dgm:t>
        <a:bodyPr/>
        <a:lstStyle/>
        <a:p>
          <a:pPr marL="0" marR="0" indent="0" defTabSz="914400" rtl="0" eaLnBrk="1" fontAlgn="auto" latinLnBrk="0" hangingPunct="1">
            <a:lnSpc>
              <a:spcPct val="100000"/>
            </a:lnSpc>
            <a:spcBef>
              <a:spcPts val="0"/>
            </a:spcBef>
            <a:spcAft>
              <a:spcPts val="0"/>
            </a:spcAft>
            <a:buClrTx/>
            <a:buSzTx/>
            <a:buFontTx/>
            <a:buNone/>
            <a:tabLst/>
            <a:defRPr/>
          </a:pPr>
          <a:r>
            <a:rPr lang="en-US" sz="2400" dirty="0">
              <a:latin typeface="Tahoma" panose="020B0604030504040204" pitchFamily="34" charset="0"/>
              <a:ea typeface="Tahoma" panose="020B0604030504040204" pitchFamily="34" charset="0"/>
              <a:cs typeface="Tahoma" panose="020B0604030504040204" pitchFamily="34" charset="0"/>
            </a:rPr>
            <a:t>Reports</a:t>
          </a:r>
        </a:p>
      </dgm:t>
    </dgm:pt>
    <dgm:pt modelId="{609A0FE4-E28C-45D4-AD14-49447EA92728}" type="parTrans" cxnId="{18638BC3-8E21-4F0A-AE1A-9D15F764603E}">
      <dgm:prSet/>
      <dgm:spPr/>
      <dgm:t>
        <a:bodyPr/>
        <a:lstStyle/>
        <a:p>
          <a:endParaRPr lang="en-US"/>
        </a:p>
      </dgm:t>
    </dgm:pt>
    <dgm:pt modelId="{DC454594-73BD-488B-AB0B-EEAADDBFEA7F}" type="sibTrans" cxnId="{18638BC3-8E21-4F0A-AE1A-9D15F764603E}">
      <dgm:prSet/>
      <dgm:spPr/>
      <dgm:t>
        <a:bodyPr/>
        <a:lstStyle/>
        <a:p>
          <a:endParaRPr lang="en-US"/>
        </a:p>
      </dgm:t>
    </dgm:pt>
    <dgm:pt modelId="{8522AC0C-EAB0-4520-B8F6-65327FE5F5A2}">
      <dgm:prSet custT="1"/>
      <dgm:spPr>
        <a:solidFill>
          <a:srgbClr val="00CCFF">
            <a:alpha val="90000"/>
          </a:srgbClr>
        </a:solidFill>
      </dgm:spPr>
      <dgm:t>
        <a:bodyPr/>
        <a:lstStyle/>
        <a:p>
          <a:pPr rtl="0"/>
          <a:r>
            <a:rPr lang="en-US" sz="2000" dirty="0"/>
            <a:t>Staff Report by Provider ID</a:t>
          </a:r>
          <a:endParaRPr lang="en-US" sz="2000" dirty="0">
            <a:latin typeface="Tahoma" panose="020B0604030504040204" pitchFamily="34" charset="0"/>
            <a:ea typeface="Tahoma" panose="020B0604030504040204" pitchFamily="34" charset="0"/>
            <a:cs typeface="Tahoma" panose="020B0604030504040204" pitchFamily="34" charset="0"/>
          </a:endParaRPr>
        </a:p>
      </dgm:t>
    </dgm:pt>
    <dgm:pt modelId="{99BFA6EE-BCA2-477F-BF8B-CAD0F280FBAF}" type="parTrans" cxnId="{F8D34CE4-9B72-4FFD-9ED0-3E4A72AD3973}">
      <dgm:prSet/>
      <dgm:spPr/>
      <dgm:t>
        <a:bodyPr/>
        <a:lstStyle/>
        <a:p>
          <a:endParaRPr lang="en-US"/>
        </a:p>
      </dgm:t>
    </dgm:pt>
    <dgm:pt modelId="{67D445B4-1597-4C86-B9A1-8D6162629517}" type="sibTrans" cxnId="{F8D34CE4-9B72-4FFD-9ED0-3E4A72AD3973}">
      <dgm:prSet/>
      <dgm:spPr/>
      <dgm:t>
        <a:bodyPr/>
        <a:lstStyle/>
        <a:p>
          <a:endParaRPr lang="en-US"/>
        </a:p>
      </dgm:t>
    </dgm:pt>
    <dgm:pt modelId="{01921B03-56C8-4E4E-898B-211658465FF3}">
      <dgm:prSet custT="1"/>
      <dgm:spPr/>
      <dgm:t>
        <a:bodyPr/>
        <a:lstStyle/>
        <a:p>
          <a:pPr rtl="0"/>
          <a:r>
            <a:rPr lang="en-US" sz="2000" dirty="0"/>
            <a:t>Course Completion Report by Provider ID</a:t>
          </a:r>
        </a:p>
      </dgm:t>
    </dgm:pt>
    <dgm:pt modelId="{A349466C-FD3C-4F76-BF12-BB02149F515A}" type="parTrans" cxnId="{92551A3D-AD67-4B7F-B09E-D1FFB531AA74}">
      <dgm:prSet/>
      <dgm:spPr/>
      <dgm:t>
        <a:bodyPr/>
        <a:lstStyle/>
        <a:p>
          <a:endParaRPr lang="en-US"/>
        </a:p>
      </dgm:t>
    </dgm:pt>
    <dgm:pt modelId="{74AD3D72-8DB8-49C1-8AC7-CF0AD1AB6DE7}" type="sibTrans" cxnId="{92551A3D-AD67-4B7F-B09E-D1FFB531AA74}">
      <dgm:prSet/>
      <dgm:spPr/>
      <dgm:t>
        <a:bodyPr/>
        <a:lstStyle/>
        <a:p>
          <a:endParaRPr lang="en-US"/>
        </a:p>
      </dgm:t>
    </dgm:pt>
    <dgm:pt modelId="{01976ED9-1CB2-40FD-ADE5-42C4026606BD}">
      <dgm:prSet custT="1"/>
      <dgm:spPr/>
      <dgm:t>
        <a:bodyPr/>
        <a:lstStyle/>
        <a:p>
          <a:pPr rtl="0"/>
          <a:r>
            <a:rPr lang="en-US" sz="2000" dirty="0"/>
            <a:t>Individual Transcript by Learner Login Name</a:t>
          </a:r>
        </a:p>
      </dgm:t>
    </dgm:pt>
    <dgm:pt modelId="{AB1F0884-BBDF-4E19-810A-3C7EEEF1CCE0}" type="parTrans" cxnId="{119DF9ED-30D7-4E92-B829-A9B8686ED722}">
      <dgm:prSet/>
      <dgm:spPr/>
      <dgm:t>
        <a:bodyPr/>
        <a:lstStyle/>
        <a:p>
          <a:endParaRPr lang="en-US"/>
        </a:p>
      </dgm:t>
    </dgm:pt>
    <dgm:pt modelId="{89D7DFF2-BDD1-4301-BA74-794FCCB5F256}" type="sibTrans" cxnId="{119DF9ED-30D7-4E92-B829-A9B8686ED722}">
      <dgm:prSet/>
      <dgm:spPr/>
      <dgm:t>
        <a:bodyPr/>
        <a:lstStyle/>
        <a:p>
          <a:endParaRPr lang="en-US"/>
        </a:p>
      </dgm:t>
    </dgm:pt>
    <dgm:pt modelId="{58989D5E-C869-437F-B615-0B0E6F6E311D}">
      <dgm:prSet custT="1"/>
      <dgm:spPr/>
      <dgm:t>
        <a:bodyPr/>
        <a:lstStyle/>
        <a:p>
          <a:pPr rtl="0"/>
          <a:r>
            <a:rPr lang="en-US" sz="2000" dirty="0"/>
            <a:t>Locate a Learner by Region/Last-First Name</a:t>
          </a:r>
        </a:p>
      </dgm:t>
    </dgm:pt>
    <dgm:pt modelId="{F3A4CA46-2583-4C1E-B561-9BFB29ECFA13}" type="parTrans" cxnId="{B9980E79-6390-4F4C-98D8-78E84B29C125}">
      <dgm:prSet/>
      <dgm:spPr/>
      <dgm:t>
        <a:bodyPr/>
        <a:lstStyle/>
        <a:p>
          <a:endParaRPr lang="en-US"/>
        </a:p>
      </dgm:t>
    </dgm:pt>
    <dgm:pt modelId="{8323FAE8-EBA3-4D5C-B297-D87B09DA11B3}" type="sibTrans" cxnId="{B9980E79-6390-4F4C-98D8-78E84B29C125}">
      <dgm:prSet/>
      <dgm:spPr/>
      <dgm:t>
        <a:bodyPr/>
        <a:lstStyle/>
        <a:p>
          <a:endParaRPr lang="en-US"/>
        </a:p>
      </dgm:t>
    </dgm:pt>
    <dgm:pt modelId="{5C50A55E-8C41-47E8-A476-A711748C3506}">
      <dgm:prSet/>
      <dgm:spPr/>
      <dgm:t>
        <a:bodyPr/>
        <a:lstStyle/>
        <a:p>
          <a:pPr rtl="0"/>
          <a:endParaRPr lang="en-US" sz="3600" dirty="0"/>
        </a:p>
      </dgm:t>
    </dgm:pt>
    <dgm:pt modelId="{47F72370-2ADF-4838-A6A6-106AA3DD6F4C}" type="parTrans" cxnId="{DB3C3392-753B-4763-93B1-81DAFB5F01BE}">
      <dgm:prSet/>
      <dgm:spPr/>
      <dgm:t>
        <a:bodyPr/>
        <a:lstStyle/>
        <a:p>
          <a:endParaRPr lang="en-US"/>
        </a:p>
      </dgm:t>
    </dgm:pt>
    <dgm:pt modelId="{EAE15329-0EF2-4F5D-9646-D100FC75DE84}" type="sibTrans" cxnId="{DB3C3392-753B-4763-93B1-81DAFB5F01BE}">
      <dgm:prSet/>
      <dgm:spPr/>
      <dgm:t>
        <a:bodyPr/>
        <a:lstStyle/>
        <a:p>
          <a:endParaRPr lang="en-US"/>
        </a:p>
      </dgm:t>
    </dgm:pt>
    <dgm:pt modelId="{60B7D051-B804-4859-89FC-BFC34AC99FF1}">
      <dgm:prSet custT="1"/>
      <dgm:spPr>
        <a:solidFill>
          <a:srgbClr val="00CCFF">
            <a:alpha val="90000"/>
          </a:srgbClr>
        </a:solidFill>
      </dgm:spPr>
      <dgm:t>
        <a:bodyPr/>
        <a:lstStyle/>
        <a:p>
          <a:pPr rtl="0"/>
          <a:endParaRPr lang="en-US" sz="2000" dirty="0">
            <a:latin typeface="Tahoma" panose="020B0604030504040204" pitchFamily="34" charset="0"/>
            <a:ea typeface="Tahoma" panose="020B0604030504040204" pitchFamily="34" charset="0"/>
            <a:cs typeface="Tahoma" panose="020B0604030504040204" pitchFamily="34" charset="0"/>
          </a:endParaRPr>
        </a:p>
      </dgm:t>
    </dgm:pt>
    <dgm:pt modelId="{7E6D5179-A89F-4DD9-BA50-CEDC6F86F370}" type="parTrans" cxnId="{2560BCB9-C9EB-48E5-BF8E-695299DA463C}">
      <dgm:prSet/>
      <dgm:spPr/>
      <dgm:t>
        <a:bodyPr/>
        <a:lstStyle/>
        <a:p>
          <a:endParaRPr lang="en-US"/>
        </a:p>
      </dgm:t>
    </dgm:pt>
    <dgm:pt modelId="{BEEC5828-A100-4E49-9EAF-2052C854F68B}" type="sibTrans" cxnId="{2560BCB9-C9EB-48E5-BF8E-695299DA463C}">
      <dgm:prSet/>
      <dgm:spPr/>
      <dgm:t>
        <a:bodyPr/>
        <a:lstStyle/>
        <a:p>
          <a:endParaRPr lang="en-US"/>
        </a:p>
      </dgm:t>
    </dgm:pt>
    <dgm:pt modelId="{6018D673-E76C-4FB7-96D1-E441F2613807}" type="pres">
      <dgm:prSet presAssocID="{6BC99BC5-3CB5-4295-8D87-817662BF4964}" presName="Name0" presStyleCnt="0">
        <dgm:presLayoutVars>
          <dgm:dir/>
          <dgm:animLvl val="lvl"/>
          <dgm:resizeHandles val="exact"/>
        </dgm:presLayoutVars>
      </dgm:prSet>
      <dgm:spPr/>
    </dgm:pt>
    <dgm:pt modelId="{C04E92B1-22ED-40C6-984A-196ED8F5E715}" type="pres">
      <dgm:prSet presAssocID="{BF5674BB-AC73-447F-BA62-8A69AD2DBD7F}" presName="linNode" presStyleCnt="0"/>
      <dgm:spPr/>
    </dgm:pt>
    <dgm:pt modelId="{10C5FECD-1785-4E2B-941D-5F03FF0BC3F5}" type="pres">
      <dgm:prSet presAssocID="{BF5674BB-AC73-447F-BA62-8A69AD2DBD7F}" presName="parentText" presStyleLbl="node1" presStyleIdx="0" presStyleCnt="1" custScaleX="70923" custScaleY="84761" custLinFactNeighborX="0" custLinFactNeighborY="-2858">
        <dgm:presLayoutVars>
          <dgm:chMax val="1"/>
          <dgm:bulletEnabled val="1"/>
        </dgm:presLayoutVars>
      </dgm:prSet>
      <dgm:spPr/>
    </dgm:pt>
    <dgm:pt modelId="{7CEFBC8E-37EE-411D-B079-3AC667603F95}" type="pres">
      <dgm:prSet presAssocID="{BF5674BB-AC73-447F-BA62-8A69AD2DBD7F}" presName="descendantText" presStyleLbl="alignAccFollowNode1" presStyleIdx="0" presStyleCnt="1" custScaleX="113032" custScaleY="81726" custLinFactNeighborX="-1448" custLinFactNeighborY="-2975">
        <dgm:presLayoutVars>
          <dgm:bulletEnabled val="1"/>
        </dgm:presLayoutVars>
      </dgm:prSet>
      <dgm:spPr/>
    </dgm:pt>
  </dgm:ptLst>
  <dgm:cxnLst>
    <dgm:cxn modelId="{21399D36-08E6-4F20-BFE2-707652E8B32A}" type="presOf" srcId="{6BC99BC5-3CB5-4295-8D87-817662BF4964}" destId="{6018D673-E76C-4FB7-96D1-E441F2613807}" srcOrd="0" destOrd="0" presId="urn:microsoft.com/office/officeart/2005/8/layout/vList5"/>
    <dgm:cxn modelId="{F8D34CE4-9B72-4FFD-9ED0-3E4A72AD3973}" srcId="{BF5674BB-AC73-447F-BA62-8A69AD2DBD7F}" destId="{8522AC0C-EAB0-4520-B8F6-65327FE5F5A2}" srcOrd="1" destOrd="0" parTransId="{99BFA6EE-BCA2-477F-BF8B-CAD0F280FBAF}" sibTransId="{67D445B4-1597-4C86-B9A1-8D6162629517}"/>
    <dgm:cxn modelId="{A35DD2F5-EAA8-40D4-8647-185D7EAE1B56}" type="presOf" srcId="{60B7D051-B804-4859-89FC-BFC34AC99FF1}" destId="{7CEFBC8E-37EE-411D-B079-3AC667603F95}" srcOrd="0" destOrd="0" presId="urn:microsoft.com/office/officeart/2005/8/layout/vList5"/>
    <dgm:cxn modelId="{119DF9ED-30D7-4E92-B829-A9B8686ED722}" srcId="{BF5674BB-AC73-447F-BA62-8A69AD2DBD7F}" destId="{01976ED9-1CB2-40FD-ADE5-42C4026606BD}" srcOrd="3" destOrd="0" parTransId="{AB1F0884-BBDF-4E19-810A-3C7EEEF1CCE0}" sibTransId="{89D7DFF2-BDD1-4301-BA74-794FCCB5F256}"/>
    <dgm:cxn modelId="{7D1EDE5E-213E-4824-A5A5-9C3FCF279202}" type="presOf" srcId="{5C50A55E-8C41-47E8-A476-A711748C3506}" destId="{7CEFBC8E-37EE-411D-B079-3AC667603F95}" srcOrd="0" destOrd="5" presId="urn:microsoft.com/office/officeart/2005/8/layout/vList5"/>
    <dgm:cxn modelId="{E706A699-8DC8-4191-9D50-C0B38662DF06}" type="presOf" srcId="{01976ED9-1CB2-40FD-ADE5-42C4026606BD}" destId="{7CEFBC8E-37EE-411D-B079-3AC667603F95}" srcOrd="0" destOrd="3" presId="urn:microsoft.com/office/officeart/2005/8/layout/vList5"/>
    <dgm:cxn modelId="{268BE5B5-7266-4EB4-A1A4-5624EDDB8B4E}" type="presOf" srcId="{58989D5E-C869-437F-B615-0B0E6F6E311D}" destId="{7CEFBC8E-37EE-411D-B079-3AC667603F95}" srcOrd="0" destOrd="4" presId="urn:microsoft.com/office/officeart/2005/8/layout/vList5"/>
    <dgm:cxn modelId="{0577F19C-AE9B-450E-9770-75C2A49FB78A}" type="presOf" srcId="{BF5674BB-AC73-447F-BA62-8A69AD2DBD7F}" destId="{10C5FECD-1785-4E2B-941D-5F03FF0BC3F5}" srcOrd="0" destOrd="0" presId="urn:microsoft.com/office/officeart/2005/8/layout/vList5"/>
    <dgm:cxn modelId="{2560BCB9-C9EB-48E5-BF8E-695299DA463C}" srcId="{BF5674BB-AC73-447F-BA62-8A69AD2DBD7F}" destId="{60B7D051-B804-4859-89FC-BFC34AC99FF1}" srcOrd="0" destOrd="0" parTransId="{7E6D5179-A89F-4DD9-BA50-CEDC6F86F370}" sibTransId="{BEEC5828-A100-4E49-9EAF-2052C854F68B}"/>
    <dgm:cxn modelId="{DA70E2E5-D50B-4D9A-8300-DFE4759184FB}" type="presOf" srcId="{8522AC0C-EAB0-4520-B8F6-65327FE5F5A2}" destId="{7CEFBC8E-37EE-411D-B079-3AC667603F95}" srcOrd="0" destOrd="1" presId="urn:microsoft.com/office/officeart/2005/8/layout/vList5"/>
    <dgm:cxn modelId="{18638BC3-8E21-4F0A-AE1A-9D15F764603E}" srcId="{6BC99BC5-3CB5-4295-8D87-817662BF4964}" destId="{BF5674BB-AC73-447F-BA62-8A69AD2DBD7F}" srcOrd="0" destOrd="0" parTransId="{609A0FE4-E28C-45D4-AD14-49447EA92728}" sibTransId="{DC454594-73BD-488B-AB0B-EEAADDBFEA7F}"/>
    <dgm:cxn modelId="{DB3C3392-753B-4763-93B1-81DAFB5F01BE}" srcId="{BF5674BB-AC73-447F-BA62-8A69AD2DBD7F}" destId="{5C50A55E-8C41-47E8-A476-A711748C3506}" srcOrd="5" destOrd="0" parTransId="{47F72370-2ADF-4838-A6A6-106AA3DD6F4C}" sibTransId="{EAE15329-0EF2-4F5D-9646-D100FC75DE84}"/>
    <dgm:cxn modelId="{24FC708F-88D8-4EE5-BD25-92F742F797FF}" type="presOf" srcId="{01921B03-56C8-4E4E-898B-211658465FF3}" destId="{7CEFBC8E-37EE-411D-B079-3AC667603F95}" srcOrd="0" destOrd="2" presId="urn:microsoft.com/office/officeart/2005/8/layout/vList5"/>
    <dgm:cxn modelId="{B9980E79-6390-4F4C-98D8-78E84B29C125}" srcId="{BF5674BB-AC73-447F-BA62-8A69AD2DBD7F}" destId="{58989D5E-C869-437F-B615-0B0E6F6E311D}" srcOrd="4" destOrd="0" parTransId="{F3A4CA46-2583-4C1E-B561-9BFB29ECFA13}" sibTransId="{8323FAE8-EBA3-4D5C-B297-D87B09DA11B3}"/>
    <dgm:cxn modelId="{92551A3D-AD67-4B7F-B09E-D1FFB531AA74}" srcId="{BF5674BB-AC73-447F-BA62-8A69AD2DBD7F}" destId="{01921B03-56C8-4E4E-898B-211658465FF3}" srcOrd="2" destOrd="0" parTransId="{A349466C-FD3C-4F76-BF12-BB02149F515A}" sibTransId="{74AD3D72-8DB8-49C1-8AC7-CF0AD1AB6DE7}"/>
    <dgm:cxn modelId="{38933AD9-D90F-48EB-B25E-D91C61B43B49}" type="presParOf" srcId="{6018D673-E76C-4FB7-96D1-E441F2613807}" destId="{C04E92B1-22ED-40C6-984A-196ED8F5E715}" srcOrd="0" destOrd="0" presId="urn:microsoft.com/office/officeart/2005/8/layout/vList5"/>
    <dgm:cxn modelId="{4E387E0F-8E09-4067-96E6-D6EA08271826}" type="presParOf" srcId="{C04E92B1-22ED-40C6-984A-196ED8F5E715}" destId="{10C5FECD-1785-4E2B-941D-5F03FF0BC3F5}" srcOrd="0" destOrd="0" presId="urn:microsoft.com/office/officeart/2005/8/layout/vList5"/>
    <dgm:cxn modelId="{B12E372F-4BED-46D0-B6B4-955E226EF953}" type="presParOf" srcId="{C04E92B1-22ED-40C6-984A-196ED8F5E715}" destId="{7CEFBC8E-37EE-411D-B079-3AC667603F95}"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9435E87-0C03-4923-8C74-3139A486A4E4}" type="doc">
      <dgm:prSet loTypeId="urn:microsoft.com/office/officeart/2008/layout/VerticalCurvedList" loCatId="list" qsTypeId="urn:microsoft.com/office/officeart/2005/8/quickstyle/3d2" qsCatId="3D" csTypeId="urn:microsoft.com/office/officeart/2005/8/colors/colorful1" csCatId="colorful" phldr="1"/>
      <dgm:spPr/>
      <dgm:t>
        <a:bodyPr/>
        <a:lstStyle/>
        <a:p>
          <a:endParaRPr lang="en-US"/>
        </a:p>
      </dgm:t>
    </dgm:pt>
    <dgm:pt modelId="{0AB504F0-FDD0-4591-98D5-E3AB0C768A6F}">
      <dgm:prSet phldrT="[Text]"/>
      <dgm:spPr/>
      <dgm:t>
        <a:bodyPr/>
        <a:lstStyle/>
        <a:p>
          <a:r>
            <a:rPr lang="en-US" dirty="0">
              <a:latin typeface="Arial" panose="020B0604020202020204" pitchFamily="34" charset="0"/>
              <a:cs typeface="Arial" panose="020B0604020202020204" pitchFamily="34" charset="0"/>
            </a:rPr>
            <a:t>Required Provider Basic Training</a:t>
          </a:r>
        </a:p>
      </dgm:t>
    </dgm:pt>
    <dgm:pt modelId="{EEC8DBE7-809A-4397-99DE-72B5FDDC180B}" type="parTrans" cxnId="{CB22D91A-79E8-4C2D-86D9-FB0D07E2F321}">
      <dgm:prSet/>
      <dgm:spPr/>
      <dgm:t>
        <a:bodyPr/>
        <a:lstStyle/>
        <a:p>
          <a:endParaRPr lang="en-US"/>
        </a:p>
      </dgm:t>
    </dgm:pt>
    <dgm:pt modelId="{FCCFA19D-493F-45DB-B91F-22B589511889}" type="sibTrans" cxnId="{CB22D91A-79E8-4C2D-86D9-FB0D07E2F321}">
      <dgm:prSet/>
      <dgm:spPr/>
      <dgm:t>
        <a:bodyPr/>
        <a:lstStyle/>
        <a:p>
          <a:endParaRPr lang="en-US"/>
        </a:p>
      </dgm:t>
    </dgm:pt>
    <dgm:pt modelId="{0E48410E-E7CE-4455-810B-CB35F457A8DD}">
      <dgm:prSet phldrT="[Text]"/>
      <dgm:spPr/>
      <dgm:t>
        <a:bodyPr/>
        <a:lstStyle/>
        <a:p>
          <a:r>
            <a:rPr lang="en-US" dirty="0">
              <a:latin typeface="Arial" panose="020B0604020202020204" pitchFamily="34" charset="0"/>
              <a:cs typeface="Arial" panose="020B0604020202020204" pitchFamily="34" charset="0"/>
            </a:rPr>
            <a:t>Required Provider Service-Specific Training</a:t>
          </a:r>
        </a:p>
      </dgm:t>
    </dgm:pt>
    <dgm:pt modelId="{EA6F77B5-70D9-4DA4-B2D4-A33571F32CD0}" type="parTrans" cxnId="{EF381157-418F-4A93-8FD0-C2783DE55B1B}">
      <dgm:prSet/>
      <dgm:spPr/>
      <dgm:t>
        <a:bodyPr/>
        <a:lstStyle/>
        <a:p>
          <a:endParaRPr lang="en-US"/>
        </a:p>
      </dgm:t>
    </dgm:pt>
    <dgm:pt modelId="{6E5D0E3E-124B-4568-8E3F-CDBACDA65E54}" type="sibTrans" cxnId="{EF381157-418F-4A93-8FD0-C2783DE55B1B}">
      <dgm:prSet/>
      <dgm:spPr/>
      <dgm:t>
        <a:bodyPr/>
        <a:lstStyle/>
        <a:p>
          <a:endParaRPr lang="en-US"/>
        </a:p>
      </dgm:t>
    </dgm:pt>
    <dgm:pt modelId="{FC14223D-FA73-4F4B-8993-4E7C7C745848}">
      <dgm:prSet phldrT="[Text]"/>
      <dgm:spPr/>
      <dgm:t>
        <a:bodyPr/>
        <a:lstStyle/>
        <a:p>
          <a:r>
            <a:rPr lang="en-US" dirty="0">
              <a:latin typeface="Arial" panose="020B0604020202020204" pitchFamily="34" charset="0"/>
              <a:cs typeface="Arial" panose="020B0604020202020204" pitchFamily="34" charset="0"/>
            </a:rPr>
            <a:t>Required Provider In-Service Training </a:t>
          </a:r>
        </a:p>
      </dgm:t>
    </dgm:pt>
    <dgm:pt modelId="{04A1835A-3906-40F4-B026-1FB219719A1D}" type="parTrans" cxnId="{7690FF7A-AE41-46EC-8581-ED18AF23C107}">
      <dgm:prSet/>
      <dgm:spPr/>
      <dgm:t>
        <a:bodyPr/>
        <a:lstStyle/>
        <a:p>
          <a:endParaRPr lang="en-US"/>
        </a:p>
      </dgm:t>
    </dgm:pt>
    <dgm:pt modelId="{75CB98B0-35A7-46F9-B2E3-03FEE0E10472}" type="sibTrans" cxnId="{7690FF7A-AE41-46EC-8581-ED18AF23C107}">
      <dgm:prSet/>
      <dgm:spPr/>
      <dgm:t>
        <a:bodyPr/>
        <a:lstStyle/>
        <a:p>
          <a:endParaRPr lang="en-US"/>
        </a:p>
      </dgm:t>
    </dgm:pt>
    <dgm:pt modelId="{649B6A9E-3322-41B0-8E71-F5DD295239CE}" type="pres">
      <dgm:prSet presAssocID="{D9435E87-0C03-4923-8C74-3139A486A4E4}" presName="Name0" presStyleCnt="0">
        <dgm:presLayoutVars>
          <dgm:chMax val="7"/>
          <dgm:chPref val="7"/>
          <dgm:dir/>
        </dgm:presLayoutVars>
      </dgm:prSet>
      <dgm:spPr/>
    </dgm:pt>
    <dgm:pt modelId="{4B8DECAF-BFD5-4076-9633-06F951EE05AB}" type="pres">
      <dgm:prSet presAssocID="{D9435E87-0C03-4923-8C74-3139A486A4E4}" presName="Name1" presStyleCnt="0"/>
      <dgm:spPr/>
    </dgm:pt>
    <dgm:pt modelId="{0213CE3A-24C7-4340-B303-CA387B4ED741}" type="pres">
      <dgm:prSet presAssocID="{D9435E87-0C03-4923-8C74-3139A486A4E4}" presName="cycle" presStyleCnt="0"/>
      <dgm:spPr/>
    </dgm:pt>
    <dgm:pt modelId="{797F1221-4EEA-471F-AB80-836DD67009C3}" type="pres">
      <dgm:prSet presAssocID="{D9435E87-0C03-4923-8C74-3139A486A4E4}" presName="srcNode" presStyleLbl="node1" presStyleIdx="0" presStyleCnt="3"/>
      <dgm:spPr/>
    </dgm:pt>
    <dgm:pt modelId="{74729066-C94F-4DFF-BA89-5F3A92352561}" type="pres">
      <dgm:prSet presAssocID="{D9435E87-0C03-4923-8C74-3139A486A4E4}" presName="conn" presStyleLbl="parChTrans1D2" presStyleIdx="0" presStyleCnt="1"/>
      <dgm:spPr/>
    </dgm:pt>
    <dgm:pt modelId="{299CC4E0-9190-404D-B7CC-D40DBE0F8E5A}" type="pres">
      <dgm:prSet presAssocID="{D9435E87-0C03-4923-8C74-3139A486A4E4}" presName="extraNode" presStyleLbl="node1" presStyleIdx="0" presStyleCnt="3"/>
      <dgm:spPr/>
    </dgm:pt>
    <dgm:pt modelId="{9877CCBF-3797-429D-AF8B-E96C8E564E80}" type="pres">
      <dgm:prSet presAssocID="{D9435E87-0C03-4923-8C74-3139A486A4E4}" presName="dstNode" presStyleLbl="node1" presStyleIdx="0" presStyleCnt="3"/>
      <dgm:spPr/>
    </dgm:pt>
    <dgm:pt modelId="{C2DA898C-1045-466F-95BE-C385AD85F267}" type="pres">
      <dgm:prSet presAssocID="{0AB504F0-FDD0-4591-98D5-E3AB0C768A6F}" presName="text_1" presStyleLbl="node1" presStyleIdx="0" presStyleCnt="3">
        <dgm:presLayoutVars>
          <dgm:bulletEnabled val="1"/>
        </dgm:presLayoutVars>
      </dgm:prSet>
      <dgm:spPr/>
    </dgm:pt>
    <dgm:pt modelId="{B99486A2-8CB8-4F81-9349-BF0A5FB30079}" type="pres">
      <dgm:prSet presAssocID="{0AB504F0-FDD0-4591-98D5-E3AB0C768A6F}" presName="accent_1" presStyleCnt="0"/>
      <dgm:spPr/>
    </dgm:pt>
    <dgm:pt modelId="{F2B87BA4-FE85-4218-BD42-FBB21C7DB57D}" type="pres">
      <dgm:prSet presAssocID="{0AB504F0-FDD0-4591-98D5-E3AB0C768A6F}" presName="accentRepeatNode" presStyleLbl="solidFgAcc1" presStyleIdx="0" presStyleCnt="3"/>
      <dgm:spPr/>
    </dgm:pt>
    <dgm:pt modelId="{3AECD317-C343-46CA-9C4B-C0EB05FD030F}" type="pres">
      <dgm:prSet presAssocID="{0E48410E-E7CE-4455-810B-CB35F457A8DD}" presName="text_2" presStyleLbl="node1" presStyleIdx="1" presStyleCnt="3">
        <dgm:presLayoutVars>
          <dgm:bulletEnabled val="1"/>
        </dgm:presLayoutVars>
      </dgm:prSet>
      <dgm:spPr/>
    </dgm:pt>
    <dgm:pt modelId="{58B743F8-DE88-4785-AF0C-78CDFACC4A04}" type="pres">
      <dgm:prSet presAssocID="{0E48410E-E7CE-4455-810B-CB35F457A8DD}" presName="accent_2" presStyleCnt="0"/>
      <dgm:spPr/>
    </dgm:pt>
    <dgm:pt modelId="{3480D12B-88A9-4A8A-A1A6-AE00E32DB89B}" type="pres">
      <dgm:prSet presAssocID="{0E48410E-E7CE-4455-810B-CB35F457A8DD}" presName="accentRepeatNode" presStyleLbl="solidFgAcc1" presStyleIdx="1" presStyleCnt="3"/>
      <dgm:spPr/>
    </dgm:pt>
    <dgm:pt modelId="{4BEDF391-273A-42C5-A5BD-E5FF3D60E5EB}" type="pres">
      <dgm:prSet presAssocID="{FC14223D-FA73-4F4B-8993-4E7C7C745848}" presName="text_3" presStyleLbl="node1" presStyleIdx="2" presStyleCnt="3">
        <dgm:presLayoutVars>
          <dgm:bulletEnabled val="1"/>
        </dgm:presLayoutVars>
      </dgm:prSet>
      <dgm:spPr/>
    </dgm:pt>
    <dgm:pt modelId="{7796BB5E-81B6-4F39-8B8F-B9A2457C81F5}" type="pres">
      <dgm:prSet presAssocID="{FC14223D-FA73-4F4B-8993-4E7C7C745848}" presName="accent_3" presStyleCnt="0"/>
      <dgm:spPr/>
    </dgm:pt>
    <dgm:pt modelId="{05C4E05C-3AB9-42D4-A585-C69363388DE6}" type="pres">
      <dgm:prSet presAssocID="{FC14223D-FA73-4F4B-8993-4E7C7C745848}" presName="accentRepeatNode" presStyleLbl="solidFgAcc1" presStyleIdx="2" presStyleCnt="3"/>
      <dgm:spPr/>
    </dgm:pt>
  </dgm:ptLst>
  <dgm:cxnLst>
    <dgm:cxn modelId="{1836734E-EAB7-4F2B-996B-CD8816DAD278}" type="presOf" srcId="{FC14223D-FA73-4F4B-8993-4E7C7C745848}" destId="{4BEDF391-273A-42C5-A5BD-E5FF3D60E5EB}" srcOrd="0" destOrd="0" presId="urn:microsoft.com/office/officeart/2008/layout/VerticalCurvedList"/>
    <dgm:cxn modelId="{6D84700B-A4F3-43CD-A11D-36328228A4D8}" type="presOf" srcId="{D9435E87-0C03-4923-8C74-3139A486A4E4}" destId="{649B6A9E-3322-41B0-8E71-F5DD295239CE}" srcOrd="0" destOrd="0" presId="urn:microsoft.com/office/officeart/2008/layout/VerticalCurvedList"/>
    <dgm:cxn modelId="{56498BA3-E8A7-43F0-A827-6C19F5435C10}" type="presOf" srcId="{0AB504F0-FDD0-4591-98D5-E3AB0C768A6F}" destId="{C2DA898C-1045-466F-95BE-C385AD85F267}" srcOrd="0" destOrd="0" presId="urn:microsoft.com/office/officeart/2008/layout/VerticalCurvedList"/>
    <dgm:cxn modelId="{7690FF7A-AE41-46EC-8581-ED18AF23C107}" srcId="{D9435E87-0C03-4923-8C74-3139A486A4E4}" destId="{FC14223D-FA73-4F4B-8993-4E7C7C745848}" srcOrd="2" destOrd="0" parTransId="{04A1835A-3906-40F4-B026-1FB219719A1D}" sibTransId="{75CB98B0-35A7-46F9-B2E3-03FEE0E10472}"/>
    <dgm:cxn modelId="{09A5B71C-F9FD-4226-9A0A-57E5BFDE41F6}" type="presOf" srcId="{0E48410E-E7CE-4455-810B-CB35F457A8DD}" destId="{3AECD317-C343-46CA-9C4B-C0EB05FD030F}" srcOrd="0" destOrd="0" presId="urn:microsoft.com/office/officeart/2008/layout/VerticalCurvedList"/>
    <dgm:cxn modelId="{5FB597A0-A7BB-431E-ACA4-B0961160315B}" type="presOf" srcId="{FCCFA19D-493F-45DB-B91F-22B589511889}" destId="{74729066-C94F-4DFF-BA89-5F3A92352561}" srcOrd="0" destOrd="0" presId="urn:microsoft.com/office/officeart/2008/layout/VerticalCurvedList"/>
    <dgm:cxn modelId="{CB22D91A-79E8-4C2D-86D9-FB0D07E2F321}" srcId="{D9435E87-0C03-4923-8C74-3139A486A4E4}" destId="{0AB504F0-FDD0-4591-98D5-E3AB0C768A6F}" srcOrd="0" destOrd="0" parTransId="{EEC8DBE7-809A-4397-99DE-72B5FDDC180B}" sibTransId="{FCCFA19D-493F-45DB-B91F-22B589511889}"/>
    <dgm:cxn modelId="{EF381157-418F-4A93-8FD0-C2783DE55B1B}" srcId="{D9435E87-0C03-4923-8C74-3139A486A4E4}" destId="{0E48410E-E7CE-4455-810B-CB35F457A8DD}" srcOrd="1" destOrd="0" parTransId="{EA6F77B5-70D9-4DA4-B2D4-A33571F32CD0}" sibTransId="{6E5D0E3E-124B-4568-8E3F-CDBACDA65E54}"/>
    <dgm:cxn modelId="{D5A763FA-5BD4-45AB-916B-1B8A7FF6ABB3}" type="presParOf" srcId="{649B6A9E-3322-41B0-8E71-F5DD295239CE}" destId="{4B8DECAF-BFD5-4076-9633-06F951EE05AB}" srcOrd="0" destOrd="0" presId="urn:microsoft.com/office/officeart/2008/layout/VerticalCurvedList"/>
    <dgm:cxn modelId="{97F11B2B-34B7-4725-880E-9F9824388B0A}" type="presParOf" srcId="{4B8DECAF-BFD5-4076-9633-06F951EE05AB}" destId="{0213CE3A-24C7-4340-B303-CA387B4ED741}" srcOrd="0" destOrd="0" presId="urn:microsoft.com/office/officeart/2008/layout/VerticalCurvedList"/>
    <dgm:cxn modelId="{6F606DBA-584E-4D13-B8B6-4C30BD24A458}" type="presParOf" srcId="{0213CE3A-24C7-4340-B303-CA387B4ED741}" destId="{797F1221-4EEA-471F-AB80-836DD67009C3}" srcOrd="0" destOrd="0" presId="urn:microsoft.com/office/officeart/2008/layout/VerticalCurvedList"/>
    <dgm:cxn modelId="{E260C1BA-23FB-47C2-BF4A-86FB7C2D4398}" type="presParOf" srcId="{0213CE3A-24C7-4340-B303-CA387B4ED741}" destId="{74729066-C94F-4DFF-BA89-5F3A92352561}" srcOrd="1" destOrd="0" presId="urn:microsoft.com/office/officeart/2008/layout/VerticalCurvedList"/>
    <dgm:cxn modelId="{C46B7004-79CB-45A2-9C72-4488BBFADFF1}" type="presParOf" srcId="{0213CE3A-24C7-4340-B303-CA387B4ED741}" destId="{299CC4E0-9190-404D-B7CC-D40DBE0F8E5A}" srcOrd="2" destOrd="0" presId="urn:microsoft.com/office/officeart/2008/layout/VerticalCurvedList"/>
    <dgm:cxn modelId="{27433BFF-2852-4BFD-9F9D-7DFCF840B636}" type="presParOf" srcId="{0213CE3A-24C7-4340-B303-CA387B4ED741}" destId="{9877CCBF-3797-429D-AF8B-E96C8E564E80}" srcOrd="3" destOrd="0" presId="urn:microsoft.com/office/officeart/2008/layout/VerticalCurvedList"/>
    <dgm:cxn modelId="{3F2642F5-2FB3-4AEB-A8BF-52BA7D1D1A8D}" type="presParOf" srcId="{4B8DECAF-BFD5-4076-9633-06F951EE05AB}" destId="{C2DA898C-1045-466F-95BE-C385AD85F267}" srcOrd="1" destOrd="0" presId="urn:microsoft.com/office/officeart/2008/layout/VerticalCurvedList"/>
    <dgm:cxn modelId="{596030AF-3C9C-448F-948A-5892FD4F9637}" type="presParOf" srcId="{4B8DECAF-BFD5-4076-9633-06F951EE05AB}" destId="{B99486A2-8CB8-4F81-9349-BF0A5FB30079}" srcOrd="2" destOrd="0" presId="urn:microsoft.com/office/officeart/2008/layout/VerticalCurvedList"/>
    <dgm:cxn modelId="{B408A93F-9589-4780-B152-30E675E56A79}" type="presParOf" srcId="{B99486A2-8CB8-4F81-9349-BF0A5FB30079}" destId="{F2B87BA4-FE85-4218-BD42-FBB21C7DB57D}" srcOrd="0" destOrd="0" presId="urn:microsoft.com/office/officeart/2008/layout/VerticalCurvedList"/>
    <dgm:cxn modelId="{5466B875-A301-4804-92D2-EEAE96F83733}" type="presParOf" srcId="{4B8DECAF-BFD5-4076-9633-06F951EE05AB}" destId="{3AECD317-C343-46CA-9C4B-C0EB05FD030F}" srcOrd="3" destOrd="0" presId="urn:microsoft.com/office/officeart/2008/layout/VerticalCurvedList"/>
    <dgm:cxn modelId="{B4FB581D-CCA7-4333-9E07-6B8CD006E851}" type="presParOf" srcId="{4B8DECAF-BFD5-4076-9633-06F951EE05AB}" destId="{58B743F8-DE88-4785-AF0C-78CDFACC4A04}" srcOrd="4" destOrd="0" presId="urn:microsoft.com/office/officeart/2008/layout/VerticalCurvedList"/>
    <dgm:cxn modelId="{BBBD8988-F373-4233-B126-18BB122D7E14}" type="presParOf" srcId="{58B743F8-DE88-4785-AF0C-78CDFACC4A04}" destId="{3480D12B-88A9-4A8A-A1A6-AE00E32DB89B}" srcOrd="0" destOrd="0" presId="urn:microsoft.com/office/officeart/2008/layout/VerticalCurvedList"/>
    <dgm:cxn modelId="{891BC31F-B014-4021-9618-F73F298A209E}" type="presParOf" srcId="{4B8DECAF-BFD5-4076-9633-06F951EE05AB}" destId="{4BEDF391-273A-42C5-A5BD-E5FF3D60E5EB}" srcOrd="5" destOrd="0" presId="urn:microsoft.com/office/officeart/2008/layout/VerticalCurvedList"/>
    <dgm:cxn modelId="{2EB4A658-B4D6-49FB-851E-C8C75EAC445C}" type="presParOf" srcId="{4B8DECAF-BFD5-4076-9633-06F951EE05AB}" destId="{7796BB5E-81B6-4F39-8B8F-B9A2457C81F5}" srcOrd="6" destOrd="0" presId="urn:microsoft.com/office/officeart/2008/layout/VerticalCurvedList"/>
    <dgm:cxn modelId="{6FFF28A2-16D6-42C6-9FA4-6C571CB5715B}" type="presParOf" srcId="{7796BB5E-81B6-4F39-8B8F-B9A2457C81F5}" destId="{05C4E05C-3AB9-42D4-A585-C69363388DE6}"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0ABA2B6-D12D-41C9-A93A-4ABD8E7FE3F7}" type="doc">
      <dgm:prSet loTypeId="urn:microsoft.com/office/officeart/2005/8/layout/hList7" loCatId="list" qsTypeId="urn:microsoft.com/office/officeart/2005/8/quickstyle/simple1" qsCatId="simple" csTypeId="urn:microsoft.com/office/officeart/2005/8/colors/accent1_2" csCatId="accent1" phldr="1"/>
      <dgm:spPr/>
    </dgm:pt>
    <dgm:pt modelId="{9976EFFC-222A-4A81-8757-BA711C3EC830}">
      <dgm:prSet phldrT="[Text]" custT="1">
        <dgm:style>
          <a:lnRef idx="0">
            <a:schemeClr val="accent3"/>
          </a:lnRef>
          <a:fillRef idx="3">
            <a:schemeClr val="accent3"/>
          </a:fillRef>
          <a:effectRef idx="3">
            <a:schemeClr val="accent3"/>
          </a:effectRef>
          <a:fontRef idx="minor">
            <a:schemeClr val="lt1"/>
          </a:fontRef>
        </dgm:style>
      </dgm:prSet>
      <dgm:spPr/>
      <dgm:t>
        <a:bodyPr/>
        <a:lstStyle/>
        <a:p>
          <a:pPr marL="0" marR="0" indent="0" defTabSz="914400" eaLnBrk="1" fontAlgn="auto" latinLnBrk="0" hangingPunct="1">
            <a:lnSpc>
              <a:spcPct val="100000"/>
            </a:lnSpc>
            <a:spcBef>
              <a:spcPts val="0"/>
            </a:spcBef>
            <a:spcAft>
              <a:spcPts val="0"/>
            </a:spcAft>
            <a:buClrTx/>
            <a:buSzTx/>
            <a:buFontTx/>
            <a:buNone/>
            <a:tabLst/>
            <a:defRPr/>
          </a:pPr>
          <a:endParaRPr lang="en-US" sz="2000" dirty="0">
            <a:latin typeface="Tahoma" panose="020B0604030504040204" pitchFamily="34" charset="0"/>
            <a:ea typeface="Tahoma" panose="020B0604030504040204" pitchFamily="34" charset="0"/>
            <a:cs typeface="Tahoma" panose="020B0604030504040204" pitchFamily="34" charset="0"/>
          </a:endParaRPr>
        </a:p>
        <a:p>
          <a:pPr marL="0" marR="0" indent="0" defTabSz="914400" eaLnBrk="1" fontAlgn="auto" latinLnBrk="0" hangingPunct="1">
            <a:lnSpc>
              <a:spcPct val="100000"/>
            </a:lnSpc>
            <a:spcBef>
              <a:spcPts val="0"/>
            </a:spcBef>
            <a:spcAft>
              <a:spcPts val="0"/>
            </a:spcAft>
            <a:buClrTx/>
            <a:buSzTx/>
            <a:buFontTx/>
            <a:buNone/>
            <a:tabLst/>
            <a:defRPr/>
          </a:pPr>
          <a:endParaRPr lang="en-US" sz="2000" dirty="0">
            <a:latin typeface="Tahoma" panose="020B0604030504040204" pitchFamily="34" charset="0"/>
            <a:ea typeface="Tahoma" panose="020B0604030504040204" pitchFamily="34" charset="0"/>
            <a:cs typeface="Tahoma" panose="020B0604030504040204" pitchFamily="34" charset="0"/>
          </a:endParaRPr>
        </a:p>
        <a:p>
          <a:pPr defTabSz="1289050">
            <a:lnSpc>
              <a:spcPct val="90000"/>
            </a:lnSpc>
          </a:pPr>
          <a:endParaRPr lang="en-US" dirty="0"/>
        </a:p>
      </dgm:t>
    </dgm:pt>
    <dgm:pt modelId="{B7D5C135-ACC5-4429-AB68-929FFA1E8242}" type="parTrans" cxnId="{72817838-204E-41E7-9749-4EDBDD8A50B9}">
      <dgm:prSet/>
      <dgm:spPr/>
      <dgm:t>
        <a:bodyPr/>
        <a:lstStyle/>
        <a:p>
          <a:endParaRPr lang="en-US"/>
        </a:p>
      </dgm:t>
    </dgm:pt>
    <dgm:pt modelId="{DAEA01E8-337A-40C8-8CAA-AA17A74DDF38}" type="sibTrans" cxnId="{72817838-204E-41E7-9749-4EDBDD8A50B9}">
      <dgm:prSet/>
      <dgm:spPr/>
      <dgm:t>
        <a:bodyPr/>
        <a:lstStyle/>
        <a:p>
          <a:endParaRPr lang="en-US"/>
        </a:p>
      </dgm:t>
    </dgm:pt>
    <dgm:pt modelId="{89E00E71-C893-450E-BE63-D9796F182903}">
      <dgm:prSet phldrT="[Text]" custT="1">
        <dgm:style>
          <a:lnRef idx="0">
            <a:schemeClr val="accent5"/>
          </a:lnRef>
          <a:fillRef idx="3">
            <a:schemeClr val="accent5"/>
          </a:fillRef>
          <a:effectRef idx="3">
            <a:schemeClr val="accent5"/>
          </a:effectRef>
          <a:fontRef idx="minor">
            <a:schemeClr val="lt1"/>
          </a:fontRef>
        </dgm:style>
      </dgm:prSet>
      <dgm:spPr/>
      <dgm:t>
        <a:bodyPr/>
        <a:lstStyle/>
        <a:p>
          <a:pPr marL="0" marR="0" indent="0" defTabSz="914400" eaLnBrk="1" fontAlgn="auto" latinLnBrk="0" hangingPunct="1">
            <a:lnSpc>
              <a:spcPct val="100000"/>
            </a:lnSpc>
            <a:spcBef>
              <a:spcPts val="0"/>
            </a:spcBef>
            <a:spcAft>
              <a:spcPts val="0"/>
            </a:spcAft>
            <a:buClrTx/>
            <a:buSzTx/>
            <a:buFontTx/>
            <a:buNone/>
            <a:tabLst/>
            <a:defRPr/>
          </a:pPr>
          <a:endParaRPr lang="en-US" sz="2000" dirty="0">
            <a:latin typeface="Tahoma" panose="020B0604030504040204" pitchFamily="34" charset="0"/>
            <a:ea typeface="Tahoma" panose="020B0604030504040204" pitchFamily="34" charset="0"/>
            <a:cs typeface="Tahoma" panose="020B0604030504040204" pitchFamily="34" charset="0"/>
          </a:endParaRPr>
        </a:p>
        <a:p>
          <a:pPr marL="0" marR="0" indent="0" defTabSz="914400" eaLnBrk="1" fontAlgn="auto" latinLnBrk="0" hangingPunct="1">
            <a:lnSpc>
              <a:spcPct val="100000"/>
            </a:lnSpc>
            <a:spcBef>
              <a:spcPts val="0"/>
            </a:spcBef>
            <a:spcAft>
              <a:spcPts val="0"/>
            </a:spcAft>
            <a:buClrTx/>
            <a:buSzTx/>
            <a:buFontTx/>
            <a:buNone/>
            <a:tabLst/>
            <a:defRPr/>
          </a:pPr>
          <a:endParaRPr lang="en-US" sz="2000" dirty="0">
            <a:latin typeface="Tahoma" panose="020B0604030504040204" pitchFamily="34" charset="0"/>
            <a:ea typeface="Tahoma" panose="020B0604030504040204" pitchFamily="34" charset="0"/>
            <a:cs typeface="Tahoma" panose="020B0604030504040204" pitchFamily="34" charset="0"/>
          </a:endParaRPr>
        </a:p>
        <a:p>
          <a:pPr marL="0" marR="0" indent="0" defTabSz="914400" eaLnBrk="1" fontAlgn="auto" latinLnBrk="0" hangingPunct="1">
            <a:lnSpc>
              <a:spcPct val="100000"/>
            </a:lnSpc>
            <a:spcBef>
              <a:spcPts val="0"/>
            </a:spcBef>
            <a:spcAft>
              <a:spcPts val="0"/>
            </a:spcAft>
            <a:buClrTx/>
            <a:buSzTx/>
            <a:buFontTx/>
            <a:buNone/>
            <a:tabLst/>
            <a:defRPr/>
          </a:pPr>
          <a:r>
            <a:rPr lang="en-US" sz="2000" dirty="0">
              <a:latin typeface="Tahoma" panose="020B0604030504040204" pitchFamily="34" charset="0"/>
              <a:ea typeface="Tahoma" panose="020B0604030504040204" pitchFamily="34" charset="0"/>
              <a:cs typeface="Tahoma" panose="020B0604030504040204" pitchFamily="34" charset="0"/>
            </a:rPr>
            <a:t> </a:t>
          </a:r>
        </a:p>
        <a:p>
          <a:pPr defTabSz="1289050">
            <a:lnSpc>
              <a:spcPct val="90000"/>
            </a:lnSpc>
          </a:pPr>
          <a:endParaRPr lang="en-US" dirty="0"/>
        </a:p>
      </dgm:t>
    </dgm:pt>
    <dgm:pt modelId="{E58E2780-142D-4C45-BC42-76236D54EEA6}" type="parTrans" cxnId="{C41BC188-5629-45E9-96A4-CD635290CE4C}">
      <dgm:prSet/>
      <dgm:spPr/>
      <dgm:t>
        <a:bodyPr/>
        <a:lstStyle/>
        <a:p>
          <a:endParaRPr lang="en-US"/>
        </a:p>
      </dgm:t>
    </dgm:pt>
    <dgm:pt modelId="{4F85FE11-ECBE-49B9-9E1D-C7A8E1B178C5}" type="sibTrans" cxnId="{C41BC188-5629-45E9-96A4-CD635290CE4C}">
      <dgm:prSet/>
      <dgm:spPr/>
      <dgm:t>
        <a:bodyPr/>
        <a:lstStyle/>
        <a:p>
          <a:endParaRPr lang="en-US"/>
        </a:p>
      </dgm:t>
    </dgm:pt>
    <dgm:pt modelId="{35131939-711C-48F8-BC40-AEFBE808602A}" type="pres">
      <dgm:prSet presAssocID="{90ABA2B6-D12D-41C9-A93A-4ABD8E7FE3F7}" presName="Name0" presStyleCnt="0">
        <dgm:presLayoutVars>
          <dgm:dir/>
          <dgm:resizeHandles val="exact"/>
        </dgm:presLayoutVars>
      </dgm:prSet>
      <dgm:spPr/>
    </dgm:pt>
    <dgm:pt modelId="{371BDE8D-1626-4F31-BC8F-DFD608853E32}" type="pres">
      <dgm:prSet presAssocID="{90ABA2B6-D12D-41C9-A93A-4ABD8E7FE3F7}" presName="fgShape" presStyleLbl="fgShp" presStyleIdx="0" presStyleCnt="1"/>
      <dgm:spPr>
        <a:gradFill rotWithShape="0">
          <a:gsLst>
            <a:gs pos="0">
              <a:srgbClr val="DDEBCF"/>
            </a:gs>
            <a:gs pos="50000">
              <a:srgbClr val="9CB86E"/>
            </a:gs>
            <a:gs pos="100000">
              <a:srgbClr val="156B13"/>
            </a:gs>
          </a:gsLst>
          <a:lin ang="5400000" scaled="0"/>
        </a:gradFill>
      </dgm:spPr>
    </dgm:pt>
    <dgm:pt modelId="{5F76ED82-586B-4851-B744-3778B235308C}" type="pres">
      <dgm:prSet presAssocID="{90ABA2B6-D12D-41C9-A93A-4ABD8E7FE3F7}" presName="linComp" presStyleCnt="0"/>
      <dgm:spPr/>
    </dgm:pt>
    <dgm:pt modelId="{560D0870-5CDA-4290-9419-1754026C2BB1}" type="pres">
      <dgm:prSet presAssocID="{9976EFFC-222A-4A81-8757-BA711C3EC830}" presName="compNode" presStyleCnt="0"/>
      <dgm:spPr/>
    </dgm:pt>
    <dgm:pt modelId="{F3FE9628-80EF-4D49-8C99-3A4BB7B5430C}" type="pres">
      <dgm:prSet presAssocID="{9976EFFC-222A-4A81-8757-BA711C3EC830}" presName="bkgdShape" presStyleLbl="node1" presStyleIdx="0" presStyleCnt="2" custLinFactX="-100000" custLinFactNeighborX="-129194" custLinFactNeighborY="-80385"/>
      <dgm:spPr/>
    </dgm:pt>
    <dgm:pt modelId="{55E5B44C-9527-4BD4-ABF6-D09B64279C8A}" type="pres">
      <dgm:prSet presAssocID="{9976EFFC-222A-4A81-8757-BA711C3EC830}" presName="nodeTx" presStyleLbl="node1" presStyleIdx="0" presStyleCnt="2">
        <dgm:presLayoutVars>
          <dgm:bulletEnabled val="1"/>
        </dgm:presLayoutVars>
      </dgm:prSet>
      <dgm:spPr/>
    </dgm:pt>
    <dgm:pt modelId="{1F036A87-3F27-4FEE-BB19-4DA82564E269}" type="pres">
      <dgm:prSet presAssocID="{9976EFFC-222A-4A81-8757-BA711C3EC830}" presName="invisiNode" presStyleLbl="node1" presStyleIdx="0" presStyleCnt="2"/>
      <dgm:spPr/>
    </dgm:pt>
    <dgm:pt modelId="{91010DB3-37CD-4240-B0FC-0A33EF57E5BC}" type="pres">
      <dgm:prSet presAssocID="{9976EFFC-222A-4A81-8757-BA711C3EC830}" presName="imagNode" presStyleLbl="fgImgPlace1" presStyleIdx="0" presStyleCnt="2" custScaleX="187583" custScaleY="165847" custLinFactNeighborX="-242" custLinFactNeighborY="82032"/>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34000" r="-34000"/>
          </a:stretch>
        </a:blipFill>
      </dgm:spPr>
    </dgm:pt>
    <dgm:pt modelId="{48263C3D-7574-409D-9553-9E4E424F64FF}" type="pres">
      <dgm:prSet presAssocID="{DAEA01E8-337A-40C8-8CAA-AA17A74DDF38}" presName="sibTrans" presStyleLbl="sibTrans2D1" presStyleIdx="0" presStyleCnt="0"/>
      <dgm:spPr/>
    </dgm:pt>
    <dgm:pt modelId="{9D000D5D-20F2-43AC-9935-8D19369B91BD}" type="pres">
      <dgm:prSet presAssocID="{89E00E71-C893-450E-BE63-D9796F182903}" presName="compNode" presStyleCnt="0"/>
      <dgm:spPr/>
    </dgm:pt>
    <dgm:pt modelId="{8963F717-D31F-4489-BD79-E6BCD2444E93}" type="pres">
      <dgm:prSet presAssocID="{89E00E71-C893-450E-BE63-D9796F182903}" presName="bkgdShape" presStyleLbl="node1" presStyleIdx="1" presStyleCnt="2" custLinFactNeighborX="-407" custLinFactNeighborY="-1948"/>
      <dgm:spPr/>
    </dgm:pt>
    <dgm:pt modelId="{6C6215E7-842E-44DE-8660-CF528D84565F}" type="pres">
      <dgm:prSet presAssocID="{89E00E71-C893-450E-BE63-D9796F182903}" presName="nodeTx" presStyleLbl="node1" presStyleIdx="1" presStyleCnt="2">
        <dgm:presLayoutVars>
          <dgm:bulletEnabled val="1"/>
        </dgm:presLayoutVars>
      </dgm:prSet>
      <dgm:spPr/>
    </dgm:pt>
    <dgm:pt modelId="{357E4807-04BB-4706-B71F-6D8B8A54D850}" type="pres">
      <dgm:prSet presAssocID="{89E00E71-C893-450E-BE63-D9796F182903}" presName="invisiNode" presStyleLbl="node1" presStyleIdx="1" presStyleCnt="2"/>
      <dgm:spPr/>
    </dgm:pt>
    <dgm:pt modelId="{672C392F-A7E7-43DC-886F-0F73235D3B23}" type="pres">
      <dgm:prSet presAssocID="{89E00E71-C893-450E-BE63-D9796F182903}" presName="imagNode" presStyleLbl="fgImgPlace1" presStyleIdx="1" presStyleCnt="2" custScaleX="209080" custScaleY="162096" custLinFactNeighborX="9450" custLinFactNeighborY="81060"/>
      <dgm:spPr>
        <a:blipFill>
          <a:blip xmlns:r="http://schemas.openxmlformats.org/officeDocument/2006/relationships" r:embed="rId2">
            <a:extLst>
              <a:ext uri="{28A0092B-C50C-407E-A947-70E740481C1C}">
                <a14:useLocalDpi xmlns:a14="http://schemas.microsoft.com/office/drawing/2010/main" val="0"/>
              </a:ext>
            </a:extLst>
          </a:blip>
          <a:srcRect/>
          <a:stretch>
            <a:fillRect l="-9000" r="-9000"/>
          </a:stretch>
        </a:blipFill>
      </dgm:spPr>
    </dgm:pt>
  </dgm:ptLst>
  <dgm:cxnLst>
    <dgm:cxn modelId="{72817838-204E-41E7-9749-4EDBDD8A50B9}" srcId="{90ABA2B6-D12D-41C9-A93A-4ABD8E7FE3F7}" destId="{9976EFFC-222A-4A81-8757-BA711C3EC830}" srcOrd="0" destOrd="0" parTransId="{B7D5C135-ACC5-4429-AB68-929FFA1E8242}" sibTransId="{DAEA01E8-337A-40C8-8CAA-AA17A74DDF38}"/>
    <dgm:cxn modelId="{B360B214-16DA-436A-BDAF-EEEFC31C3D04}" type="presOf" srcId="{9976EFFC-222A-4A81-8757-BA711C3EC830}" destId="{F3FE9628-80EF-4D49-8C99-3A4BB7B5430C}" srcOrd="0" destOrd="0" presId="urn:microsoft.com/office/officeart/2005/8/layout/hList7"/>
    <dgm:cxn modelId="{0A54E2C9-826F-4821-ABE2-49A69FB38DF5}" type="presOf" srcId="{90ABA2B6-D12D-41C9-A93A-4ABD8E7FE3F7}" destId="{35131939-711C-48F8-BC40-AEFBE808602A}" srcOrd="0" destOrd="0" presId="urn:microsoft.com/office/officeart/2005/8/layout/hList7"/>
    <dgm:cxn modelId="{469BEA3A-E337-46A8-9956-6C3EF017CBBC}" type="presOf" srcId="{9976EFFC-222A-4A81-8757-BA711C3EC830}" destId="{55E5B44C-9527-4BD4-ABF6-D09B64279C8A}" srcOrd="1" destOrd="0" presId="urn:microsoft.com/office/officeart/2005/8/layout/hList7"/>
    <dgm:cxn modelId="{B0B9ED4C-DC8E-4EEC-96B7-FBB9FDA9B3F2}" type="presOf" srcId="{DAEA01E8-337A-40C8-8CAA-AA17A74DDF38}" destId="{48263C3D-7574-409D-9553-9E4E424F64FF}" srcOrd="0" destOrd="0" presId="urn:microsoft.com/office/officeart/2005/8/layout/hList7"/>
    <dgm:cxn modelId="{DA0A334C-FBCD-4307-BC0A-65E283BC10AF}" type="presOf" srcId="{89E00E71-C893-450E-BE63-D9796F182903}" destId="{6C6215E7-842E-44DE-8660-CF528D84565F}" srcOrd="1" destOrd="0" presId="urn:microsoft.com/office/officeart/2005/8/layout/hList7"/>
    <dgm:cxn modelId="{F588C6C4-EFB5-4F68-8DF1-A2D34A807342}" type="presOf" srcId="{89E00E71-C893-450E-BE63-D9796F182903}" destId="{8963F717-D31F-4489-BD79-E6BCD2444E93}" srcOrd="0" destOrd="0" presId="urn:microsoft.com/office/officeart/2005/8/layout/hList7"/>
    <dgm:cxn modelId="{C41BC188-5629-45E9-96A4-CD635290CE4C}" srcId="{90ABA2B6-D12D-41C9-A93A-4ABD8E7FE3F7}" destId="{89E00E71-C893-450E-BE63-D9796F182903}" srcOrd="1" destOrd="0" parTransId="{E58E2780-142D-4C45-BC42-76236D54EEA6}" sibTransId="{4F85FE11-ECBE-49B9-9E1D-C7A8E1B178C5}"/>
    <dgm:cxn modelId="{86FB9252-B257-4E92-897E-6B160DD76015}" type="presParOf" srcId="{35131939-711C-48F8-BC40-AEFBE808602A}" destId="{371BDE8D-1626-4F31-BC8F-DFD608853E32}" srcOrd="0" destOrd="0" presId="urn:microsoft.com/office/officeart/2005/8/layout/hList7"/>
    <dgm:cxn modelId="{820F6B6A-A134-4C79-B713-E851A7CB03E1}" type="presParOf" srcId="{35131939-711C-48F8-BC40-AEFBE808602A}" destId="{5F76ED82-586B-4851-B744-3778B235308C}" srcOrd="1" destOrd="0" presId="urn:microsoft.com/office/officeart/2005/8/layout/hList7"/>
    <dgm:cxn modelId="{82FB7C69-9B8F-488F-898B-AFAC31824AA6}" type="presParOf" srcId="{5F76ED82-586B-4851-B744-3778B235308C}" destId="{560D0870-5CDA-4290-9419-1754026C2BB1}" srcOrd="0" destOrd="0" presId="urn:microsoft.com/office/officeart/2005/8/layout/hList7"/>
    <dgm:cxn modelId="{8C6D8314-7BDB-4F32-A320-4FCA178F5E78}" type="presParOf" srcId="{560D0870-5CDA-4290-9419-1754026C2BB1}" destId="{F3FE9628-80EF-4D49-8C99-3A4BB7B5430C}" srcOrd="0" destOrd="0" presId="urn:microsoft.com/office/officeart/2005/8/layout/hList7"/>
    <dgm:cxn modelId="{00C2DD01-3420-4124-9D0A-11E6ECC56CE2}" type="presParOf" srcId="{560D0870-5CDA-4290-9419-1754026C2BB1}" destId="{55E5B44C-9527-4BD4-ABF6-D09B64279C8A}" srcOrd="1" destOrd="0" presId="urn:microsoft.com/office/officeart/2005/8/layout/hList7"/>
    <dgm:cxn modelId="{C164E15D-8A2D-4A4E-A169-83E151A4A57D}" type="presParOf" srcId="{560D0870-5CDA-4290-9419-1754026C2BB1}" destId="{1F036A87-3F27-4FEE-BB19-4DA82564E269}" srcOrd="2" destOrd="0" presId="urn:microsoft.com/office/officeart/2005/8/layout/hList7"/>
    <dgm:cxn modelId="{228B52C4-4447-45FA-B10A-D3BBF7D72CB5}" type="presParOf" srcId="{560D0870-5CDA-4290-9419-1754026C2BB1}" destId="{91010DB3-37CD-4240-B0FC-0A33EF57E5BC}" srcOrd="3" destOrd="0" presId="urn:microsoft.com/office/officeart/2005/8/layout/hList7"/>
    <dgm:cxn modelId="{73F05D96-3087-4D08-9DD2-C8114F622E6E}" type="presParOf" srcId="{5F76ED82-586B-4851-B744-3778B235308C}" destId="{48263C3D-7574-409D-9553-9E4E424F64FF}" srcOrd="1" destOrd="0" presId="urn:microsoft.com/office/officeart/2005/8/layout/hList7"/>
    <dgm:cxn modelId="{E2D5A189-C057-4C89-9024-B17CFE095C14}" type="presParOf" srcId="{5F76ED82-586B-4851-B744-3778B235308C}" destId="{9D000D5D-20F2-43AC-9935-8D19369B91BD}" srcOrd="2" destOrd="0" presId="urn:microsoft.com/office/officeart/2005/8/layout/hList7"/>
    <dgm:cxn modelId="{01E366A6-3801-467C-BC11-17B0847C535D}" type="presParOf" srcId="{9D000D5D-20F2-43AC-9935-8D19369B91BD}" destId="{8963F717-D31F-4489-BD79-E6BCD2444E93}" srcOrd="0" destOrd="0" presId="urn:microsoft.com/office/officeart/2005/8/layout/hList7"/>
    <dgm:cxn modelId="{BD2D0059-47B9-41D7-ABD9-04C11B3D2AC3}" type="presParOf" srcId="{9D000D5D-20F2-43AC-9935-8D19369B91BD}" destId="{6C6215E7-842E-44DE-8660-CF528D84565F}" srcOrd="1" destOrd="0" presId="urn:microsoft.com/office/officeart/2005/8/layout/hList7"/>
    <dgm:cxn modelId="{EF6C04CA-9B9F-41B6-9962-C6E50C87DBE3}" type="presParOf" srcId="{9D000D5D-20F2-43AC-9935-8D19369B91BD}" destId="{357E4807-04BB-4706-B71F-6D8B8A54D850}" srcOrd="2" destOrd="0" presId="urn:microsoft.com/office/officeart/2005/8/layout/hList7"/>
    <dgm:cxn modelId="{4999F8A3-AAF4-4C61-A79C-AF5AD8E7C52F}" type="presParOf" srcId="{9D000D5D-20F2-43AC-9935-8D19369B91BD}" destId="{672C392F-A7E7-43DC-886F-0F73235D3B23}" srcOrd="3" destOrd="0" presId="urn:microsoft.com/office/officeart/2005/8/layout/hList7"/>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BC99BC5-3CB5-4295-8D87-817662BF4964}"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BF5674BB-AC73-447F-BA62-8A69AD2DBD7F}">
      <dgm:prSet custT="1"/>
      <dgm:spPr>
        <a:solidFill>
          <a:srgbClr val="00A0AF"/>
        </a:solidFill>
        <a:ln>
          <a:solidFill>
            <a:srgbClr val="92D050"/>
          </a:solidFill>
        </a:ln>
      </dgm:spPr>
      <dgm:t>
        <a:bodyPr/>
        <a:lstStyle/>
        <a:p>
          <a:pPr marL="0" marR="0" indent="0" defTabSz="914400" rtl="0" eaLnBrk="1" fontAlgn="auto" latinLnBrk="0" hangingPunct="1">
            <a:lnSpc>
              <a:spcPct val="100000"/>
            </a:lnSpc>
            <a:spcBef>
              <a:spcPts val="0"/>
            </a:spcBef>
            <a:spcAft>
              <a:spcPts val="0"/>
            </a:spcAft>
            <a:buClrTx/>
            <a:buSzTx/>
            <a:buFontTx/>
            <a:buNone/>
            <a:tabLst/>
            <a:defRPr/>
          </a:pPr>
          <a:r>
            <a:rPr lang="en-US" sz="2400" dirty="0">
              <a:latin typeface="Tahoma" panose="020B0604030504040204" pitchFamily="34" charset="0"/>
              <a:ea typeface="Tahoma" panose="020B0604030504040204" pitchFamily="34" charset="0"/>
              <a:cs typeface="Tahoma" panose="020B0604030504040204" pitchFamily="34" charset="0"/>
            </a:rPr>
            <a:t>TRAIN THE TRAINER</a:t>
          </a:r>
        </a:p>
      </dgm:t>
    </dgm:pt>
    <dgm:pt modelId="{609A0FE4-E28C-45D4-AD14-49447EA92728}" type="parTrans" cxnId="{18638BC3-8E21-4F0A-AE1A-9D15F764603E}">
      <dgm:prSet/>
      <dgm:spPr/>
      <dgm:t>
        <a:bodyPr/>
        <a:lstStyle/>
        <a:p>
          <a:endParaRPr lang="en-US"/>
        </a:p>
      </dgm:t>
    </dgm:pt>
    <dgm:pt modelId="{DC454594-73BD-488B-AB0B-EEAADDBFEA7F}" type="sibTrans" cxnId="{18638BC3-8E21-4F0A-AE1A-9D15F764603E}">
      <dgm:prSet/>
      <dgm:spPr/>
      <dgm:t>
        <a:bodyPr/>
        <a:lstStyle/>
        <a:p>
          <a:endParaRPr lang="en-US"/>
        </a:p>
      </dgm:t>
    </dgm:pt>
    <dgm:pt modelId="{8522AC0C-EAB0-4520-B8F6-65327FE5F5A2}">
      <dgm:prSet custT="1"/>
      <dgm:spPr>
        <a:solidFill>
          <a:srgbClr val="00CCFF">
            <a:alpha val="90000"/>
          </a:srgbClr>
        </a:solidFill>
      </dgm:spPr>
      <dgm:t>
        <a:bodyPr/>
        <a:lstStyle/>
        <a:p>
          <a:pPr rtl="0"/>
          <a:r>
            <a:rPr lang="en-US" sz="2400" dirty="0"/>
            <a:t>Lead Trainer</a:t>
          </a:r>
          <a:endParaRPr lang="en-US" sz="2400" dirty="0">
            <a:latin typeface="Tahoma" panose="020B0604030504040204" pitchFamily="34" charset="0"/>
            <a:ea typeface="Tahoma" panose="020B0604030504040204" pitchFamily="34" charset="0"/>
            <a:cs typeface="Tahoma" panose="020B0604030504040204" pitchFamily="34" charset="0"/>
          </a:endParaRPr>
        </a:p>
      </dgm:t>
    </dgm:pt>
    <dgm:pt modelId="{99BFA6EE-BCA2-477F-BF8B-CAD0F280FBAF}" type="parTrans" cxnId="{F8D34CE4-9B72-4FFD-9ED0-3E4A72AD3973}">
      <dgm:prSet/>
      <dgm:spPr/>
      <dgm:t>
        <a:bodyPr/>
        <a:lstStyle/>
        <a:p>
          <a:endParaRPr lang="en-US"/>
        </a:p>
      </dgm:t>
    </dgm:pt>
    <dgm:pt modelId="{67D445B4-1597-4C86-B9A1-8D6162629517}" type="sibTrans" cxnId="{F8D34CE4-9B72-4FFD-9ED0-3E4A72AD3973}">
      <dgm:prSet/>
      <dgm:spPr/>
      <dgm:t>
        <a:bodyPr/>
        <a:lstStyle/>
        <a:p>
          <a:endParaRPr lang="en-US"/>
        </a:p>
      </dgm:t>
    </dgm:pt>
    <dgm:pt modelId="{79959620-1284-47E6-A919-6F5CB9DC1961}">
      <dgm:prSet custT="1"/>
      <dgm:spPr/>
      <dgm:t>
        <a:bodyPr/>
        <a:lstStyle/>
        <a:p>
          <a:pPr rtl="0"/>
          <a:r>
            <a:rPr lang="en-US" sz="2400" dirty="0"/>
            <a:t>Train Provider Staff </a:t>
          </a:r>
        </a:p>
      </dgm:t>
    </dgm:pt>
    <dgm:pt modelId="{87ED55FF-00AC-46BF-926F-CFDA8EB52E93}" type="parTrans" cxnId="{A020D1F6-DA16-4734-8376-D73994B6CE73}">
      <dgm:prSet/>
      <dgm:spPr/>
      <dgm:t>
        <a:bodyPr/>
        <a:lstStyle/>
        <a:p>
          <a:endParaRPr lang="en-US"/>
        </a:p>
      </dgm:t>
    </dgm:pt>
    <dgm:pt modelId="{53E474DB-14E9-4EC1-A170-6FA472022B51}" type="sibTrans" cxnId="{A020D1F6-DA16-4734-8376-D73994B6CE73}">
      <dgm:prSet/>
      <dgm:spPr/>
      <dgm:t>
        <a:bodyPr/>
        <a:lstStyle/>
        <a:p>
          <a:endParaRPr lang="en-US"/>
        </a:p>
      </dgm:t>
    </dgm:pt>
    <dgm:pt modelId="{3CDE7B5F-E8FE-4092-9DDC-1D3831D3D3AA}">
      <dgm:prSet custT="1"/>
      <dgm:spPr/>
      <dgm:t>
        <a:bodyPr/>
        <a:lstStyle/>
        <a:p>
          <a:pPr rtl="0"/>
          <a:r>
            <a:rPr lang="en-US" sz="2400"/>
            <a:t>Observations</a:t>
          </a:r>
          <a:endParaRPr lang="en-US" sz="2400" dirty="0"/>
        </a:p>
      </dgm:t>
    </dgm:pt>
    <dgm:pt modelId="{C9D3DFCE-0E03-4754-BBFF-E4AD603251E9}" type="parTrans" cxnId="{E18A40B4-9FFF-4E1C-A07B-D94CB6193986}">
      <dgm:prSet/>
      <dgm:spPr/>
      <dgm:t>
        <a:bodyPr/>
        <a:lstStyle/>
        <a:p>
          <a:endParaRPr lang="en-US"/>
        </a:p>
      </dgm:t>
    </dgm:pt>
    <dgm:pt modelId="{0FC42DEF-3630-42E3-8207-803CF50FD111}" type="sibTrans" cxnId="{E18A40B4-9FFF-4E1C-A07B-D94CB6193986}">
      <dgm:prSet/>
      <dgm:spPr/>
      <dgm:t>
        <a:bodyPr/>
        <a:lstStyle/>
        <a:p>
          <a:endParaRPr lang="en-US"/>
        </a:p>
      </dgm:t>
    </dgm:pt>
    <dgm:pt modelId="{F29793F2-A019-4737-9088-3BBA56E9DE45}">
      <dgm:prSet custT="1"/>
      <dgm:spPr/>
      <dgm:t>
        <a:bodyPr/>
        <a:lstStyle/>
        <a:p>
          <a:pPr rtl="0"/>
          <a:r>
            <a:rPr lang="en-US" sz="2400" dirty="0"/>
            <a:t>Trainer Survey</a:t>
          </a:r>
        </a:p>
      </dgm:t>
    </dgm:pt>
    <dgm:pt modelId="{87E3A286-1D97-4B2D-B2F3-5752E848371D}" type="parTrans" cxnId="{8588B3BF-134A-4A0E-9804-757882D42977}">
      <dgm:prSet/>
      <dgm:spPr/>
      <dgm:t>
        <a:bodyPr/>
        <a:lstStyle/>
        <a:p>
          <a:endParaRPr lang="en-US"/>
        </a:p>
      </dgm:t>
    </dgm:pt>
    <dgm:pt modelId="{ED87578A-08DE-4B55-A652-FFAB478F2D14}" type="sibTrans" cxnId="{8588B3BF-134A-4A0E-9804-757882D42977}">
      <dgm:prSet/>
      <dgm:spPr/>
      <dgm:t>
        <a:bodyPr/>
        <a:lstStyle/>
        <a:p>
          <a:endParaRPr lang="en-US"/>
        </a:p>
      </dgm:t>
    </dgm:pt>
    <dgm:pt modelId="{E9E910BF-17CB-4D75-AB29-8805819447C1}">
      <dgm:prSet custT="1"/>
      <dgm:spPr/>
      <dgm:t>
        <a:bodyPr/>
        <a:lstStyle/>
        <a:p>
          <a:pPr rtl="0"/>
          <a:r>
            <a:rPr lang="en-US" sz="2400" dirty="0"/>
            <a:t>Trainer Evaluation Form</a:t>
          </a:r>
        </a:p>
      </dgm:t>
    </dgm:pt>
    <dgm:pt modelId="{E5A2DFA6-261C-40FE-B508-10C91DAD533E}" type="parTrans" cxnId="{7338A790-7CD3-4652-B7C9-16C3761130C7}">
      <dgm:prSet/>
      <dgm:spPr/>
      <dgm:t>
        <a:bodyPr/>
        <a:lstStyle/>
        <a:p>
          <a:endParaRPr lang="en-US"/>
        </a:p>
      </dgm:t>
    </dgm:pt>
    <dgm:pt modelId="{5163B47C-B56E-42D4-B15C-C3120431A546}" type="sibTrans" cxnId="{7338A790-7CD3-4652-B7C9-16C3761130C7}">
      <dgm:prSet/>
      <dgm:spPr/>
      <dgm:t>
        <a:bodyPr/>
        <a:lstStyle/>
        <a:p>
          <a:endParaRPr lang="en-US"/>
        </a:p>
      </dgm:t>
    </dgm:pt>
    <dgm:pt modelId="{6018D673-E76C-4FB7-96D1-E441F2613807}" type="pres">
      <dgm:prSet presAssocID="{6BC99BC5-3CB5-4295-8D87-817662BF4964}" presName="Name0" presStyleCnt="0">
        <dgm:presLayoutVars>
          <dgm:dir/>
          <dgm:animLvl val="lvl"/>
          <dgm:resizeHandles val="exact"/>
        </dgm:presLayoutVars>
      </dgm:prSet>
      <dgm:spPr/>
    </dgm:pt>
    <dgm:pt modelId="{C04E92B1-22ED-40C6-984A-196ED8F5E715}" type="pres">
      <dgm:prSet presAssocID="{BF5674BB-AC73-447F-BA62-8A69AD2DBD7F}" presName="linNode" presStyleCnt="0"/>
      <dgm:spPr/>
    </dgm:pt>
    <dgm:pt modelId="{10C5FECD-1785-4E2B-941D-5F03FF0BC3F5}" type="pres">
      <dgm:prSet presAssocID="{BF5674BB-AC73-447F-BA62-8A69AD2DBD7F}" presName="parentText" presStyleLbl="node1" presStyleIdx="0" presStyleCnt="1" custScaleX="70923" custScaleY="84761" custLinFactNeighborX="0" custLinFactNeighborY="-2858">
        <dgm:presLayoutVars>
          <dgm:chMax val="1"/>
          <dgm:bulletEnabled val="1"/>
        </dgm:presLayoutVars>
      </dgm:prSet>
      <dgm:spPr/>
    </dgm:pt>
    <dgm:pt modelId="{7CEFBC8E-37EE-411D-B079-3AC667603F95}" type="pres">
      <dgm:prSet presAssocID="{BF5674BB-AC73-447F-BA62-8A69AD2DBD7F}" presName="descendantText" presStyleLbl="alignAccFollowNode1" presStyleIdx="0" presStyleCnt="1" custScaleX="113032" custScaleY="81726" custLinFactNeighborX="-1448" custLinFactNeighborY="-2975">
        <dgm:presLayoutVars>
          <dgm:bulletEnabled val="1"/>
        </dgm:presLayoutVars>
      </dgm:prSet>
      <dgm:spPr/>
    </dgm:pt>
  </dgm:ptLst>
  <dgm:cxnLst>
    <dgm:cxn modelId="{082D339F-520C-413E-99F6-A48FA83B44CB}" type="presOf" srcId="{E9E910BF-17CB-4D75-AB29-8805819447C1}" destId="{7CEFBC8E-37EE-411D-B079-3AC667603F95}" srcOrd="0" destOrd="4" presId="urn:microsoft.com/office/officeart/2005/8/layout/vList5"/>
    <dgm:cxn modelId="{8588B3BF-134A-4A0E-9804-757882D42977}" srcId="{BF5674BB-AC73-447F-BA62-8A69AD2DBD7F}" destId="{F29793F2-A019-4737-9088-3BBA56E9DE45}" srcOrd="3" destOrd="0" parTransId="{87E3A286-1D97-4B2D-B2F3-5752E848371D}" sibTransId="{ED87578A-08DE-4B55-A652-FFAB478F2D14}"/>
    <dgm:cxn modelId="{21399D36-08E6-4F20-BFE2-707652E8B32A}" type="presOf" srcId="{6BC99BC5-3CB5-4295-8D87-817662BF4964}" destId="{6018D673-E76C-4FB7-96D1-E441F2613807}" srcOrd="0" destOrd="0" presId="urn:microsoft.com/office/officeart/2005/8/layout/vList5"/>
    <dgm:cxn modelId="{E18A40B4-9FFF-4E1C-A07B-D94CB6193986}" srcId="{BF5674BB-AC73-447F-BA62-8A69AD2DBD7F}" destId="{3CDE7B5F-E8FE-4092-9DDC-1D3831D3D3AA}" srcOrd="2" destOrd="0" parTransId="{C9D3DFCE-0E03-4754-BBFF-E4AD603251E9}" sibTransId="{0FC42DEF-3630-42E3-8207-803CF50FD111}"/>
    <dgm:cxn modelId="{78275D5F-0C13-4792-A071-AA32CC70C0A8}" type="presOf" srcId="{F29793F2-A019-4737-9088-3BBA56E9DE45}" destId="{7CEFBC8E-37EE-411D-B079-3AC667603F95}" srcOrd="0" destOrd="3" presId="urn:microsoft.com/office/officeart/2005/8/layout/vList5"/>
    <dgm:cxn modelId="{A020D1F6-DA16-4734-8376-D73994B6CE73}" srcId="{BF5674BB-AC73-447F-BA62-8A69AD2DBD7F}" destId="{79959620-1284-47E6-A919-6F5CB9DC1961}" srcOrd="1" destOrd="0" parTransId="{87ED55FF-00AC-46BF-926F-CFDA8EB52E93}" sibTransId="{53E474DB-14E9-4EC1-A170-6FA472022B51}"/>
    <dgm:cxn modelId="{41A54A93-2E3D-4DC7-90FE-729D920BA948}" type="presOf" srcId="{79959620-1284-47E6-A919-6F5CB9DC1961}" destId="{7CEFBC8E-37EE-411D-B079-3AC667603F95}" srcOrd="0" destOrd="1" presId="urn:microsoft.com/office/officeart/2005/8/layout/vList5"/>
    <dgm:cxn modelId="{F8D34CE4-9B72-4FFD-9ED0-3E4A72AD3973}" srcId="{BF5674BB-AC73-447F-BA62-8A69AD2DBD7F}" destId="{8522AC0C-EAB0-4520-B8F6-65327FE5F5A2}" srcOrd="0" destOrd="0" parTransId="{99BFA6EE-BCA2-477F-BF8B-CAD0F280FBAF}" sibTransId="{67D445B4-1597-4C86-B9A1-8D6162629517}"/>
    <dgm:cxn modelId="{7338A790-7CD3-4652-B7C9-16C3761130C7}" srcId="{BF5674BB-AC73-447F-BA62-8A69AD2DBD7F}" destId="{E9E910BF-17CB-4D75-AB29-8805819447C1}" srcOrd="4" destOrd="0" parTransId="{E5A2DFA6-261C-40FE-B508-10C91DAD533E}" sibTransId="{5163B47C-B56E-42D4-B15C-C3120431A546}"/>
    <dgm:cxn modelId="{0577F19C-AE9B-450E-9770-75C2A49FB78A}" type="presOf" srcId="{BF5674BB-AC73-447F-BA62-8A69AD2DBD7F}" destId="{10C5FECD-1785-4E2B-941D-5F03FF0BC3F5}" srcOrd="0" destOrd="0" presId="urn:microsoft.com/office/officeart/2005/8/layout/vList5"/>
    <dgm:cxn modelId="{DA70E2E5-D50B-4D9A-8300-DFE4759184FB}" type="presOf" srcId="{8522AC0C-EAB0-4520-B8F6-65327FE5F5A2}" destId="{7CEFBC8E-37EE-411D-B079-3AC667603F95}" srcOrd="0" destOrd="0" presId="urn:microsoft.com/office/officeart/2005/8/layout/vList5"/>
    <dgm:cxn modelId="{3B09DC32-12D0-4809-9751-F9C674D087BE}" type="presOf" srcId="{3CDE7B5F-E8FE-4092-9DDC-1D3831D3D3AA}" destId="{7CEFBC8E-37EE-411D-B079-3AC667603F95}" srcOrd="0" destOrd="2" presId="urn:microsoft.com/office/officeart/2005/8/layout/vList5"/>
    <dgm:cxn modelId="{18638BC3-8E21-4F0A-AE1A-9D15F764603E}" srcId="{6BC99BC5-3CB5-4295-8D87-817662BF4964}" destId="{BF5674BB-AC73-447F-BA62-8A69AD2DBD7F}" srcOrd="0" destOrd="0" parTransId="{609A0FE4-E28C-45D4-AD14-49447EA92728}" sibTransId="{DC454594-73BD-488B-AB0B-EEAADDBFEA7F}"/>
    <dgm:cxn modelId="{38933AD9-D90F-48EB-B25E-D91C61B43B49}" type="presParOf" srcId="{6018D673-E76C-4FB7-96D1-E441F2613807}" destId="{C04E92B1-22ED-40C6-984A-196ED8F5E715}" srcOrd="0" destOrd="0" presId="urn:microsoft.com/office/officeart/2005/8/layout/vList5"/>
    <dgm:cxn modelId="{4E387E0F-8E09-4067-96E6-D6EA08271826}" type="presParOf" srcId="{C04E92B1-22ED-40C6-984A-196ED8F5E715}" destId="{10C5FECD-1785-4E2B-941D-5F03FF0BC3F5}" srcOrd="0" destOrd="0" presId="urn:microsoft.com/office/officeart/2005/8/layout/vList5"/>
    <dgm:cxn modelId="{B12E372F-4BED-46D0-B6B4-955E226EF953}" type="presParOf" srcId="{C04E92B1-22ED-40C6-984A-196ED8F5E715}" destId="{7CEFBC8E-37EE-411D-B079-3AC667603F95}"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BC99BC5-3CB5-4295-8D87-817662BF4964}"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1CB83214-7227-4882-8470-0A305D3B3D76}">
      <dgm:prSet custT="1"/>
      <dgm:spPr>
        <a:solidFill>
          <a:srgbClr val="00A0AF"/>
        </a:solidFill>
        <a:ln>
          <a:solidFill>
            <a:srgbClr val="92D050"/>
          </a:solidFill>
        </a:ln>
      </dgm:spPr>
      <dgm:t>
        <a:bodyPr/>
        <a:lstStyle/>
        <a:p>
          <a:pPr rtl="0"/>
          <a:r>
            <a:rPr lang="en-US" sz="2400" b="1" dirty="0">
              <a:latin typeface="Arial" panose="020B0604020202020204" pitchFamily="34" charset="0"/>
              <a:cs typeface="Arial" panose="020B0604020202020204" pitchFamily="34" charset="0"/>
            </a:rPr>
            <a:t>APD Lead Trainer</a:t>
          </a:r>
          <a:endParaRPr lang="en-US" sz="2400" dirty="0">
            <a:latin typeface="Arial" panose="020B0604020202020204" pitchFamily="34" charset="0"/>
            <a:cs typeface="Arial" panose="020B0604020202020204" pitchFamily="34" charset="0"/>
          </a:endParaRPr>
        </a:p>
      </dgm:t>
    </dgm:pt>
    <dgm:pt modelId="{CE12AD51-C7AC-4C8D-8E70-FF1DB5A3A835}" type="parTrans" cxnId="{4A5CDF7A-079B-4843-B25E-885066E6BD97}">
      <dgm:prSet/>
      <dgm:spPr/>
      <dgm:t>
        <a:bodyPr/>
        <a:lstStyle/>
        <a:p>
          <a:endParaRPr lang="en-US"/>
        </a:p>
      </dgm:t>
    </dgm:pt>
    <dgm:pt modelId="{30771FE0-89FF-4821-9503-00F53C59D6FE}" type="sibTrans" cxnId="{4A5CDF7A-079B-4843-B25E-885066E6BD97}">
      <dgm:prSet/>
      <dgm:spPr/>
      <dgm:t>
        <a:bodyPr/>
        <a:lstStyle/>
        <a:p>
          <a:endParaRPr lang="en-US"/>
        </a:p>
      </dgm:t>
    </dgm:pt>
    <dgm:pt modelId="{FDE188CB-7832-43FE-BBD2-52AFE680A6A4}">
      <dgm:prSet custT="1"/>
      <dgm:spPr>
        <a:solidFill>
          <a:srgbClr val="00CCFF">
            <a:alpha val="41176"/>
          </a:srgbClr>
        </a:solidFill>
      </dgm:spPr>
      <dgm:t>
        <a:bodyPr/>
        <a:lstStyle/>
        <a:p>
          <a:pPr rtl="0">
            <a:lnSpc>
              <a:spcPct val="100000"/>
            </a:lnSpc>
            <a:spcBef>
              <a:spcPts val="504"/>
            </a:spcBef>
          </a:pPr>
          <a:r>
            <a:rPr lang="en-US" sz="2400" dirty="0">
              <a:latin typeface="Arial" panose="020B0604020202020204" pitchFamily="34" charset="0"/>
              <a:ea typeface="Tahoma" panose="020B0604030504040204" pitchFamily="34" charset="0"/>
              <a:cs typeface="Arial" panose="020B0604020202020204" pitchFamily="34" charset="0"/>
            </a:rPr>
            <a:t>Meet APD Requirements</a:t>
          </a:r>
        </a:p>
      </dgm:t>
    </dgm:pt>
    <dgm:pt modelId="{736F0FE8-B064-41CB-8FD8-2ED93625D6FD}" type="parTrans" cxnId="{1F5E2741-AAF8-47CB-8E06-CD6A97DF4618}">
      <dgm:prSet/>
      <dgm:spPr/>
      <dgm:t>
        <a:bodyPr/>
        <a:lstStyle/>
        <a:p>
          <a:endParaRPr lang="en-US"/>
        </a:p>
      </dgm:t>
    </dgm:pt>
    <dgm:pt modelId="{800FB1EE-103F-4D58-B63E-D9E54C8BFB55}" type="sibTrans" cxnId="{1F5E2741-AAF8-47CB-8E06-CD6A97DF4618}">
      <dgm:prSet/>
      <dgm:spPr/>
      <dgm:t>
        <a:bodyPr/>
        <a:lstStyle/>
        <a:p>
          <a:endParaRPr lang="en-US"/>
        </a:p>
      </dgm:t>
    </dgm:pt>
    <dgm:pt modelId="{5193D000-7A1C-4B71-B375-A4CD620137AF}">
      <dgm:prSet custT="1"/>
      <dgm:spPr>
        <a:solidFill>
          <a:srgbClr val="00CCFF">
            <a:alpha val="41176"/>
          </a:srgbClr>
        </a:solidFill>
      </dgm:spPr>
      <dgm:t>
        <a:bodyPr/>
        <a:lstStyle/>
        <a:p>
          <a:pPr rtl="0">
            <a:lnSpc>
              <a:spcPct val="100000"/>
            </a:lnSpc>
            <a:spcBef>
              <a:spcPts val="504"/>
            </a:spcBef>
          </a:pPr>
          <a:r>
            <a:rPr lang="en-US" sz="2400" dirty="0">
              <a:latin typeface="Arial" panose="020B0604020202020204" pitchFamily="34" charset="0"/>
              <a:ea typeface="Tahoma" panose="020B0604030504040204" pitchFamily="34" charset="0"/>
              <a:cs typeface="Arial" panose="020B0604020202020204" pitchFamily="34" charset="0"/>
            </a:rPr>
            <a:t>Good Standing</a:t>
          </a:r>
        </a:p>
      </dgm:t>
    </dgm:pt>
    <dgm:pt modelId="{BE3D4545-A84C-4EB1-9EA9-BE0F78AB5441}" type="parTrans" cxnId="{460BB293-0264-46C9-AC5F-678FCDF0B08F}">
      <dgm:prSet/>
      <dgm:spPr/>
      <dgm:t>
        <a:bodyPr/>
        <a:lstStyle/>
        <a:p>
          <a:endParaRPr lang="en-US"/>
        </a:p>
      </dgm:t>
    </dgm:pt>
    <dgm:pt modelId="{D6A037E3-AFCF-48A2-8D0C-87BF78201AD7}" type="sibTrans" cxnId="{460BB293-0264-46C9-AC5F-678FCDF0B08F}">
      <dgm:prSet/>
      <dgm:spPr/>
      <dgm:t>
        <a:bodyPr/>
        <a:lstStyle/>
        <a:p>
          <a:endParaRPr lang="en-US"/>
        </a:p>
      </dgm:t>
    </dgm:pt>
    <dgm:pt modelId="{93592529-38F5-441C-A2DF-0286379537E5}">
      <dgm:prSet/>
      <dgm:spPr>
        <a:solidFill>
          <a:srgbClr val="00CCFF">
            <a:alpha val="41176"/>
          </a:srgbClr>
        </a:solidFill>
      </dgm:spPr>
      <dgm:t>
        <a:bodyPr/>
        <a:lstStyle/>
        <a:p>
          <a:pPr rtl="0">
            <a:lnSpc>
              <a:spcPct val="90000"/>
            </a:lnSpc>
            <a:spcBef>
              <a:spcPct val="0"/>
            </a:spcBef>
          </a:pPr>
          <a:endParaRPr lang="en-US" sz="2200" dirty="0"/>
        </a:p>
      </dgm:t>
    </dgm:pt>
    <dgm:pt modelId="{65022361-4017-4E38-BC75-F8745927BB4B}" type="parTrans" cxnId="{42B8EA1F-43A8-4EF6-9AD3-DE50432683D9}">
      <dgm:prSet/>
      <dgm:spPr/>
      <dgm:t>
        <a:bodyPr/>
        <a:lstStyle/>
        <a:p>
          <a:endParaRPr lang="en-US"/>
        </a:p>
      </dgm:t>
    </dgm:pt>
    <dgm:pt modelId="{10ED6FD5-BFD8-4BF6-9AD6-186992E3E26D}" type="sibTrans" cxnId="{42B8EA1F-43A8-4EF6-9AD3-DE50432683D9}">
      <dgm:prSet/>
      <dgm:spPr/>
      <dgm:t>
        <a:bodyPr/>
        <a:lstStyle/>
        <a:p>
          <a:endParaRPr lang="en-US"/>
        </a:p>
      </dgm:t>
    </dgm:pt>
    <dgm:pt modelId="{BF5674BB-AC73-447F-BA62-8A69AD2DBD7F}">
      <dgm:prSet custT="1"/>
      <dgm:spPr>
        <a:solidFill>
          <a:srgbClr val="00A0AF"/>
        </a:solidFill>
        <a:ln>
          <a:solidFill>
            <a:srgbClr val="92D050"/>
          </a:solidFill>
        </a:ln>
      </dgm:spPr>
      <dgm:t>
        <a:bodyPr/>
        <a:lstStyle/>
        <a:p>
          <a:pPr rtl="0"/>
          <a:r>
            <a:rPr lang="en-US" sz="2400" b="1" dirty="0">
              <a:latin typeface="Arial" panose="020B0604020202020204" pitchFamily="34" charset="0"/>
              <a:cs typeface="Arial" panose="020B0604020202020204" pitchFamily="34" charset="0"/>
            </a:rPr>
            <a:t>Lead Trainer Expectations</a:t>
          </a:r>
        </a:p>
      </dgm:t>
    </dgm:pt>
    <dgm:pt modelId="{609A0FE4-E28C-45D4-AD14-49447EA92728}" type="parTrans" cxnId="{18638BC3-8E21-4F0A-AE1A-9D15F764603E}">
      <dgm:prSet/>
      <dgm:spPr/>
      <dgm:t>
        <a:bodyPr/>
        <a:lstStyle/>
        <a:p>
          <a:endParaRPr lang="en-US"/>
        </a:p>
      </dgm:t>
    </dgm:pt>
    <dgm:pt modelId="{DC454594-73BD-488B-AB0B-EEAADDBFEA7F}" type="sibTrans" cxnId="{18638BC3-8E21-4F0A-AE1A-9D15F764603E}">
      <dgm:prSet/>
      <dgm:spPr/>
      <dgm:t>
        <a:bodyPr/>
        <a:lstStyle/>
        <a:p>
          <a:endParaRPr lang="en-US"/>
        </a:p>
      </dgm:t>
    </dgm:pt>
    <dgm:pt modelId="{AB40948D-7D32-4475-82E3-F34C1BAECE00}">
      <dgm:prSet custT="1"/>
      <dgm:spPr>
        <a:solidFill>
          <a:srgbClr val="00CCFF">
            <a:alpha val="41176"/>
          </a:srgbClr>
        </a:solidFill>
      </dgm:spPr>
      <dgm:t>
        <a:bodyPr/>
        <a:lstStyle/>
        <a:p>
          <a:pPr rtl="0">
            <a:lnSpc>
              <a:spcPct val="100000"/>
            </a:lnSpc>
            <a:spcBef>
              <a:spcPts val="504"/>
            </a:spcBef>
          </a:pPr>
          <a:r>
            <a:rPr lang="en-US" sz="2400" dirty="0">
              <a:latin typeface="Arial" panose="020B0604020202020204" pitchFamily="34" charset="0"/>
              <a:ea typeface="Tahoma" panose="020B0604030504040204" pitchFamily="34" charset="0"/>
              <a:cs typeface="Arial" panose="020B0604020202020204" pitchFamily="34" charset="0"/>
            </a:rPr>
            <a:t>Appendix J</a:t>
          </a:r>
          <a:endParaRPr lang="en-US" sz="2800" dirty="0">
            <a:latin typeface="Tahoma" panose="020B0604030504040204" pitchFamily="34" charset="0"/>
            <a:ea typeface="Tahoma" panose="020B0604030504040204" pitchFamily="34" charset="0"/>
            <a:cs typeface="Tahoma" panose="020B0604030504040204" pitchFamily="34" charset="0"/>
          </a:endParaRPr>
        </a:p>
      </dgm:t>
    </dgm:pt>
    <dgm:pt modelId="{B73A2780-F345-4F77-826E-1041D8CF6D81}" type="parTrans" cxnId="{8143B158-9925-43DC-B057-1396BA3CBD94}">
      <dgm:prSet/>
      <dgm:spPr/>
      <dgm:t>
        <a:bodyPr/>
        <a:lstStyle/>
        <a:p>
          <a:endParaRPr lang="en-US"/>
        </a:p>
      </dgm:t>
    </dgm:pt>
    <dgm:pt modelId="{D36E7727-3D84-4763-9F3C-316F6E51A2FF}" type="sibTrans" cxnId="{8143B158-9925-43DC-B057-1396BA3CBD94}">
      <dgm:prSet/>
      <dgm:spPr/>
      <dgm:t>
        <a:bodyPr/>
        <a:lstStyle/>
        <a:p>
          <a:endParaRPr lang="en-US"/>
        </a:p>
      </dgm:t>
    </dgm:pt>
    <dgm:pt modelId="{3581161F-053E-4233-8C4F-1FD4BAF7E3A4}">
      <dgm:prSet/>
      <dgm:spPr>
        <a:solidFill>
          <a:srgbClr val="00CCFF">
            <a:alpha val="90000"/>
          </a:srgbClr>
        </a:solidFill>
      </dgm:spPr>
      <dgm:t>
        <a:bodyPr/>
        <a:lstStyle/>
        <a:p>
          <a:pPr rtl="0"/>
          <a:endParaRPr lang="en-US" sz="2800" dirty="0">
            <a:latin typeface="Tahoma" panose="020B0604030504040204" pitchFamily="34" charset="0"/>
            <a:ea typeface="Tahoma" panose="020B0604030504040204" pitchFamily="34" charset="0"/>
            <a:cs typeface="Tahoma" panose="020B0604030504040204" pitchFamily="34" charset="0"/>
          </a:endParaRPr>
        </a:p>
      </dgm:t>
    </dgm:pt>
    <dgm:pt modelId="{06A134E2-B192-47DD-9DB1-08649275707E}" type="parTrans" cxnId="{55A2B008-C2FE-4584-938B-4956FB5A7587}">
      <dgm:prSet/>
      <dgm:spPr/>
      <dgm:t>
        <a:bodyPr/>
        <a:lstStyle/>
        <a:p>
          <a:endParaRPr lang="en-US"/>
        </a:p>
      </dgm:t>
    </dgm:pt>
    <dgm:pt modelId="{3687172A-E216-4D50-9C99-3A96559AC74A}" type="sibTrans" cxnId="{55A2B008-C2FE-4584-938B-4956FB5A7587}">
      <dgm:prSet/>
      <dgm:spPr/>
      <dgm:t>
        <a:bodyPr/>
        <a:lstStyle/>
        <a:p>
          <a:endParaRPr lang="en-US"/>
        </a:p>
      </dgm:t>
    </dgm:pt>
    <dgm:pt modelId="{9F1901EE-78DB-4798-B889-4230B5537D00}">
      <dgm:prSet custT="1"/>
      <dgm:spPr>
        <a:solidFill>
          <a:srgbClr val="00CCFF">
            <a:alpha val="90000"/>
          </a:srgbClr>
        </a:solidFill>
      </dgm:spPr>
      <dgm:t>
        <a:bodyPr/>
        <a:lstStyle/>
        <a:p>
          <a:pPr rtl="0"/>
          <a:r>
            <a:rPr lang="en-US" sz="2400" dirty="0">
              <a:latin typeface="Arial" panose="020B0604020202020204" pitchFamily="34" charset="0"/>
              <a:ea typeface="Tahoma" panose="020B0604030504040204" pitchFamily="34" charset="0"/>
              <a:cs typeface="Arial" panose="020B0604020202020204" pitchFamily="34" charset="0"/>
            </a:rPr>
            <a:t>Training Evaluations</a:t>
          </a:r>
        </a:p>
      </dgm:t>
    </dgm:pt>
    <dgm:pt modelId="{4FD3EF34-5273-4AC8-9D8A-13B6FC9D48EC}" type="parTrans" cxnId="{4EF66976-581A-47F5-9D50-93B01FBC4B9F}">
      <dgm:prSet/>
      <dgm:spPr/>
      <dgm:t>
        <a:bodyPr/>
        <a:lstStyle/>
        <a:p>
          <a:endParaRPr lang="en-US"/>
        </a:p>
      </dgm:t>
    </dgm:pt>
    <dgm:pt modelId="{5E285397-44DA-4878-B442-06B5B770A09C}" type="sibTrans" cxnId="{4EF66976-581A-47F5-9D50-93B01FBC4B9F}">
      <dgm:prSet/>
      <dgm:spPr/>
      <dgm:t>
        <a:bodyPr/>
        <a:lstStyle/>
        <a:p>
          <a:endParaRPr lang="en-US"/>
        </a:p>
      </dgm:t>
    </dgm:pt>
    <dgm:pt modelId="{4B88E340-CB8E-48D8-B73D-D9319A5868B1}">
      <dgm:prSet custT="1"/>
      <dgm:spPr>
        <a:solidFill>
          <a:srgbClr val="00CCFF">
            <a:alpha val="90000"/>
          </a:srgbClr>
        </a:solidFill>
      </dgm:spPr>
      <dgm:t>
        <a:bodyPr/>
        <a:lstStyle/>
        <a:p>
          <a:pPr rtl="0"/>
          <a:r>
            <a:rPr lang="en-US" sz="2400" dirty="0">
              <a:latin typeface="Arial" panose="020B0604020202020204" pitchFamily="34" charset="0"/>
              <a:ea typeface="Tahoma" panose="020B0604030504040204" pitchFamily="34" charset="0"/>
              <a:cs typeface="Arial" panose="020B0604020202020204" pitchFamily="34" charset="0"/>
            </a:rPr>
            <a:t>Observations</a:t>
          </a:r>
        </a:p>
      </dgm:t>
    </dgm:pt>
    <dgm:pt modelId="{0458AA92-83B2-4D0C-A722-710B6E920022}" type="parTrans" cxnId="{53845FF2-E119-45C1-909E-93C5A0850A14}">
      <dgm:prSet/>
      <dgm:spPr/>
      <dgm:t>
        <a:bodyPr/>
        <a:lstStyle/>
        <a:p>
          <a:endParaRPr lang="en-US"/>
        </a:p>
      </dgm:t>
    </dgm:pt>
    <dgm:pt modelId="{843E1927-4BB5-45C8-85C5-A6FA51B249FE}" type="sibTrans" cxnId="{53845FF2-E119-45C1-909E-93C5A0850A14}">
      <dgm:prSet/>
      <dgm:spPr/>
      <dgm:t>
        <a:bodyPr/>
        <a:lstStyle/>
        <a:p>
          <a:endParaRPr lang="en-US"/>
        </a:p>
      </dgm:t>
    </dgm:pt>
    <dgm:pt modelId="{3EEDACF5-A228-4DA9-90AA-7368361DA0E6}">
      <dgm:prSet custT="1"/>
      <dgm:spPr>
        <a:solidFill>
          <a:srgbClr val="00CCFF">
            <a:alpha val="90000"/>
          </a:srgbClr>
        </a:solidFill>
      </dgm:spPr>
      <dgm:t>
        <a:bodyPr/>
        <a:lstStyle/>
        <a:p>
          <a:pPr rtl="0"/>
          <a:r>
            <a:rPr lang="en-US" sz="2400" dirty="0">
              <a:latin typeface="Arial" panose="020B0604020202020204" pitchFamily="34" charset="0"/>
              <a:ea typeface="Tahoma" panose="020B0604030504040204" pitchFamily="34" charset="0"/>
              <a:cs typeface="Arial" panose="020B0604020202020204" pitchFamily="34" charset="0"/>
            </a:rPr>
            <a:t>Train Providers</a:t>
          </a:r>
        </a:p>
      </dgm:t>
    </dgm:pt>
    <dgm:pt modelId="{298AA7A5-84B5-493A-872F-453554B6FCED}" type="parTrans" cxnId="{75D6B3AE-8507-4F0E-AC47-44AA3AEAC3B8}">
      <dgm:prSet/>
      <dgm:spPr/>
      <dgm:t>
        <a:bodyPr/>
        <a:lstStyle/>
        <a:p>
          <a:endParaRPr lang="en-US"/>
        </a:p>
      </dgm:t>
    </dgm:pt>
    <dgm:pt modelId="{2C2641CF-6274-432B-B1F5-39F2D6101269}" type="sibTrans" cxnId="{75D6B3AE-8507-4F0E-AC47-44AA3AEAC3B8}">
      <dgm:prSet/>
      <dgm:spPr/>
      <dgm:t>
        <a:bodyPr/>
        <a:lstStyle/>
        <a:p>
          <a:endParaRPr lang="en-US"/>
        </a:p>
      </dgm:t>
    </dgm:pt>
    <dgm:pt modelId="{E476FBC2-88FE-4C58-8F49-3612423B4740}">
      <dgm:prSet custT="1"/>
      <dgm:spPr>
        <a:solidFill>
          <a:srgbClr val="00CCFF">
            <a:alpha val="90000"/>
          </a:srgbClr>
        </a:solidFill>
      </dgm:spPr>
      <dgm:t>
        <a:bodyPr/>
        <a:lstStyle/>
        <a:p>
          <a:pPr rtl="0"/>
          <a:endParaRPr lang="en-US" sz="1050" dirty="0">
            <a:latin typeface="Arial" panose="020B0604020202020204" pitchFamily="34" charset="0"/>
            <a:ea typeface="Tahoma" panose="020B0604030504040204" pitchFamily="34" charset="0"/>
            <a:cs typeface="Arial" panose="020B0604020202020204" pitchFamily="34" charset="0"/>
          </a:endParaRPr>
        </a:p>
      </dgm:t>
    </dgm:pt>
    <dgm:pt modelId="{9E843ACE-E923-4F91-AA7E-1524ED9CEC8B}" type="parTrans" cxnId="{F0B66464-DB00-4D38-BD6A-5C0BA428566F}">
      <dgm:prSet/>
      <dgm:spPr/>
      <dgm:t>
        <a:bodyPr/>
        <a:lstStyle/>
        <a:p>
          <a:endParaRPr lang="en-US"/>
        </a:p>
      </dgm:t>
    </dgm:pt>
    <dgm:pt modelId="{D92A27B7-B44D-4790-A13E-746B396FCBEC}" type="sibTrans" cxnId="{F0B66464-DB00-4D38-BD6A-5C0BA428566F}">
      <dgm:prSet/>
      <dgm:spPr/>
      <dgm:t>
        <a:bodyPr/>
        <a:lstStyle/>
        <a:p>
          <a:endParaRPr lang="en-US"/>
        </a:p>
      </dgm:t>
    </dgm:pt>
    <dgm:pt modelId="{6018D673-E76C-4FB7-96D1-E441F2613807}" type="pres">
      <dgm:prSet presAssocID="{6BC99BC5-3CB5-4295-8D87-817662BF4964}" presName="Name0" presStyleCnt="0">
        <dgm:presLayoutVars>
          <dgm:dir/>
          <dgm:animLvl val="lvl"/>
          <dgm:resizeHandles val="exact"/>
        </dgm:presLayoutVars>
      </dgm:prSet>
      <dgm:spPr/>
    </dgm:pt>
    <dgm:pt modelId="{34AF50A8-BD2E-498E-926E-D30B3FBBB859}" type="pres">
      <dgm:prSet presAssocID="{1CB83214-7227-4882-8470-0A305D3B3D76}" presName="linNode" presStyleCnt="0"/>
      <dgm:spPr/>
    </dgm:pt>
    <dgm:pt modelId="{A59BD3C9-A7CD-4836-9BE6-55E30E642397}" type="pres">
      <dgm:prSet presAssocID="{1CB83214-7227-4882-8470-0A305D3B3D76}" presName="parentText" presStyleLbl="node1" presStyleIdx="0" presStyleCnt="2">
        <dgm:presLayoutVars>
          <dgm:chMax val="1"/>
          <dgm:bulletEnabled val="1"/>
        </dgm:presLayoutVars>
      </dgm:prSet>
      <dgm:spPr/>
    </dgm:pt>
    <dgm:pt modelId="{FF263639-1789-4C7B-B587-229E496C72B9}" type="pres">
      <dgm:prSet presAssocID="{1CB83214-7227-4882-8470-0A305D3B3D76}" presName="descendantText" presStyleLbl="alignAccFollowNode1" presStyleIdx="0" presStyleCnt="2">
        <dgm:presLayoutVars>
          <dgm:bulletEnabled val="1"/>
        </dgm:presLayoutVars>
      </dgm:prSet>
      <dgm:spPr/>
    </dgm:pt>
    <dgm:pt modelId="{CA986C83-B395-40C4-9E25-EAB0616E994D}" type="pres">
      <dgm:prSet presAssocID="{30771FE0-89FF-4821-9503-00F53C59D6FE}" presName="sp" presStyleCnt="0"/>
      <dgm:spPr/>
    </dgm:pt>
    <dgm:pt modelId="{C04E92B1-22ED-40C6-984A-196ED8F5E715}" type="pres">
      <dgm:prSet presAssocID="{BF5674BB-AC73-447F-BA62-8A69AD2DBD7F}" presName="linNode" presStyleCnt="0"/>
      <dgm:spPr/>
    </dgm:pt>
    <dgm:pt modelId="{10C5FECD-1785-4E2B-941D-5F03FF0BC3F5}" type="pres">
      <dgm:prSet presAssocID="{BF5674BB-AC73-447F-BA62-8A69AD2DBD7F}" presName="parentText" presStyleLbl="node1" presStyleIdx="1" presStyleCnt="2">
        <dgm:presLayoutVars>
          <dgm:chMax val="1"/>
          <dgm:bulletEnabled val="1"/>
        </dgm:presLayoutVars>
      </dgm:prSet>
      <dgm:spPr/>
    </dgm:pt>
    <dgm:pt modelId="{7CEFBC8E-37EE-411D-B079-3AC667603F95}" type="pres">
      <dgm:prSet presAssocID="{BF5674BB-AC73-447F-BA62-8A69AD2DBD7F}" presName="descendantText" presStyleLbl="alignAccFollowNode1" presStyleIdx="1" presStyleCnt="2" custLinFactNeighborX="3428" custLinFactNeighborY="-2238">
        <dgm:presLayoutVars>
          <dgm:bulletEnabled val="1"/>
        </dgm:presLayoutVars>
      </dgm:prSet>
      <dgm:spPr/>
    </dgm:pt>
  </dgm:ptLst>
  <dgm:cxnLst>
    <dgm:cxn modelId="{8143B158-9925-43DC-B057-1396BA3CBD94}" srcId="{1CB83214-7227-4882-8470-0A305D3B3D76}" destId="{AB40948D-7D32-4475-82E3-F34C1BAECE00}" srcOrd="0" destOrd="0" parTransId="{B73A2780-F345-4F77-826E-1041D8CF6D81}" sibTransId="{D36E7727-3D84-4763-9F3C-316F6E51A2FF}"/>
    <dgm:cxn modelId="{53845FF2-E119-45C1-909E-93C5A0850A14}" srcId="{BF5674BB-AC73-447F-BA62-8A69AD2DBD7F}" destId="{4B88E340-CB8E-48D8-B73D-D9319A5868B1}" srcOrd="3" destOrd="0" parTransId="{0458AA92-83B2-4D0C-A722-710B6E920022}" sibTransId="{843E1927-4BB5-45C8-85C5-A6FA51B249FE}"/>
    <dgm:cxn modelId="{460BB293-0264-46C9-AC5F-678FCDF0B08F}" srcId="{1CB83214-7227-4882-8470-0A305D3B3D76}" destId="{5193D000-7A1C-4B71-B375-A4CD620137AF}" srcOrd="2" destOrd="0" parTransId="{BE3D4545-A84C-4EB1-9EA9-BE0F78AB5441}" sibTransId="{D6A037E3-AFCF-48A2-8D0C-87BF78201AD7}"/>
    <dgm:cxn modelId="{7F5716CC-F750-41E4-94C2-B0935EA6EE2C}" type="presOf" srcId="{9F1901EE-78DB-4798-B889-4230B5537D00}" destId="{7CEFBC8E-37EE-411D-B079-3AC667603F95}" srcOrd="0" destOrd="2" presId="urn:microsoft.com/office/officeart/2005/8/layout/vList5"/>
    <dgm:cxn modelId="{4EF66976-581A-47F5-9D50-93B01FBC4B9F}" srcId="{BF5674BB-AC73-447F-BA62-8A69AD2DBD7F}" destId="{9F1901EE-78DB-4798-B889-4230B5537D00}" srcOrd="2" destOrd="0" parTransId="{4FD3EF34-5273-4AC8-9D8A-13B6FC9D48EC}" sibTransId="{5E285397-44DA-4878-B442-06B5B770A09C}"/>
    <dgm:cxn modelId="{4A5CDF7A-079B-4843-B25E-885066E6BD97}" srcId="{6BC99BC5-3CB5-4295-8D87-817662BF4964}" destId="{1CB83214-7227-4882-8470-0A305D3B3D76}" srcOrd="0" destOrd="0" parTransId="{CE12AD51-C7AC-4C8D-8E70-FF1DB5A3A835}" sibTransId="{30771FE0-89FF-4821-9503-00F53C59D6FE}"/>
    <dgm:cxn modelId="{B7C94F8D-4AC0-4840-90DF-4213E2DE9B29}" type="presOf" srcId="{AB40948D-7D32-4475-82E3-F34C1BAECE00}" destId="{FF263639-1789-4C7B-B587-229E496C72B9}" srcOrd="0" destOrd="0" presId="urn:microsoft.com/office/officeart/2005/8/layout/vList5"/>
    <dgm:cxn modelId="{55A2B008-C2FE-4584-938B-4956FB5A7587}" srcId="{BF5674BB-AC73-447F-BA62-8A69AD2DBD7F}" destId="{3581161F-053E-4233-8C4F-1FD4BAF7E3A4}" srcOrd="4" destOrd="0" parTransId="{06A134E2-B192-47DD-9DB1-08649275707E}" sibTransId="{3687172A-E216-4D50-9C99-3A96559AC74A}"/>
    <dgm:cxn modelId="{C7080751-B573-4ABA-81CE-2B05C91F8E17}" type="presOf" srcId="{1CB83214-7227-4882-8470-0A305D3B3D76}" destId="{A59BD3C9-A7CD-4836-9BE6-55E30E642397}" srcOrd="0" destOrd="0" presId="urn:microsoft.com/office/officeart/2005/8/layout/vList5"/>
    <dgm:cxn modelId="{7EDCCA27-3BCE-465C-9446-12CACB5BD0F8}" type="presOf" srcId="{E476FBC2-88FE-4C58-8F49-3612423B4740}" destId="{7CEFBC8E-37EE-411D-B079-3AC667603F95}" srcOrd="0" destOrd="0" presId="urn:microsoft.com/office/officeart/2005/8/layout/vList5"/>
    <dgm:cxn modelId="{C662E24C-0674-4796-A7CC-D3A9F0F88E85}" type="presOf" srcId="{3581161F-053E-4233-8C4F-1FD4BAF7E3A4}" destId="{7CEFBC8E-37EE-411D-B079-3AC667603F95}" srcOrd="0" destOrd="4" presId="urn:microsoft.com/office/officeart/2005/8/layout/vList5"/>
    <dgm:cxn modelId="{B39EF13B-2E6F-4711-B88B-533C661E91D5}" type="presOf" srcId="{5193D000-7A1C-4B71-B375-A4CD620137AF}" destId="{FF263639-1789-4C7B-B587-229E496C72B9}" srcOrd="0" destOrd="2" presId="urn:microsoft.com/office/officeart/2005/8/layout/vList5"/>
    <dgm:cxn modelId="{BA3C2059-391F-4713-842A-1E35D42302AA}" type="presOf" srcId="{93592529-38F5-441C-A2DF-0286379537E5}" destId="{FF263639-1789-4C7B-B587-229E496C72B9}" srcOrd="0" destOrd="3" presId="urn:microsoft.com/office/officeart/2005/8/layout/vList5"/>
    <dgm:cxn modelId="{61207C16-3BAD-4350-A5AA-8B8BA45F5DE5}" type="presOf" srcId="{BF5674BB-AC73-447F-BA62-8A69AD2DBD7F}" destId="{10C5FECD-1785-4E2B-941D-5F03FF0BC3F5}" srcOrd="0" destOrd="0" presId="urn:microsoft.com/office/officeart/2005/8/layout/vList5"/>
    <dgm:cxn modelId="{1F5E2741-AAF8-47CB-8E06-CD6A97DF4618}" srcId="{1CB83214-7227-4882-8470-0A305D3B3D76}" destId="{FDE188CB-7832-43FE-BBD2-52AFE680A6A4}" srcOrd="1" destOrd="0" parTransId="{736F0FE8-B064-41CB-8FD8-2ED93625D6FD}" sibTransId="{800FB1EE-103F-4D58-B63E-D9E54C8BFB55}"/>
    <dgm:cxn modelId="{42B8EA1F-43A8-4EF6-9AD3-DE50432683D9}" srcId="{1CB83214-7227-4882-8470-0A305D3B3D76}" destId="{93592529-38F5-441C-A2DF-0286379537E5}" srcOrd="3" destOrd="0" parTransId="{65022361-4017-4E38-BC75-F8745927BB4B}" sibTransId="{10ED6FD5-BFD8-4BF6-9AD6-186992E3E26D}"/>
    <dgm:cxn modelId="{5F0C5B18-9831-4F34-9694-1AD4E4856443}" type="presOf" srcId="{4B88E340-CB8E-48D8-B73D-D9319A5868B1}" destId="{7CEFBC8E-37EE-411D-B079-3AC667603F95}" srcOrd="0" destOrd="3" presId="urn:microsoft.com/office/officeart/2005/8/layout/vList5"/>
    <dgm:cxn modelId="{18638BC3-8E21-4F0A-AE1A-9D15F764603E}" srcId="{6BC99BC5-3CB5-4295-8D87-817662BF4964}" destId="{BF5674BB-AC73-447F-BA62-8A69AD2DBD7F}" srcOrd="1" destOrd="0" parTransId="{609A0FE4-E28C-45D4-AD14-49447EA92728}" sibTransId="{DC454594-73BD-488B-AB0B-EEAADDBFEA7F}"/>
    <dgm:cxn modelId="{75D6B3AE-8507-4F0E-AC47-44AA3AEAC3B8}" srcId="{BF5674BB-AC73-447F-BA62-8A69AD2DBD7F}" destId="{3EEDACF5-A228-4DA9-90AA-7368361DA0E6}" srcOrd="1" destOrd="0" parTransId="{298AA7A5-84B5-493A-872F-453554B6FCED}" sibTransId="{2C2641CF-6274-432B-B1F5-39F2D6101269}"/>
    <dgm:cxn modelId="{4EAA1B7A-DBAC-4ABB-9449-B7EF956EFAAA}" type="presOf" srcId="{6BC99BC5-3CB5-4295-8D87-817662BF4964}" destId="{6018D673-E76C-4FB7-96D1-E441F2613807}" srcOrd="0" destOrd="0" presId="urn:microsoft.com/office/officeart/2005/8/layout/vList5"/>
    <dgm:cxn modelId="{F0B66464-DB00-4D38-BD6A-5C0BA428566F}" srcId="{BF5674BB-AC73-447F-BA62-8A69AD2DBD7F}" destId="{E476FBC2-88FE-4C58-8F49-3612423B4740}" srcOrd="0" destOrd="0" parTransId="{9E843ACE-E923-4F91-AA7E-1524ED9CEC8B}" sibTransId="{D92A27B7-B44D-4790-A13E-746B396FCBEC}"/>
    <dgm:cxn modelId="{5EDAE2F4-72C4-4771-A0CF-B4A7581026D3}" type="presOf" srcId="{3EEDACF5-A228-4DA9-90AA-7368361DA0E6}" destId="{7CEFBC8E-37EE-411D-B079-3AC667603F95}" srcOrd="0" destOrd="1" presId="urn:microsoft.com/office/officeart/2005/8/layout/vList5"/>
    <dgm:cxn modelId="{2A5FFC47-B1E0-47DB-A127-7E83DE293C2B}" type="presOf" srcId="{FDE188CB-7832-43FE-BBD2-52AFE680A6A4}" destId="{FF263639-1789-4C7B-B587-229E496C72B9}" srcOrd="0" destOrd="1" presId="urn:microsoft.com/office/officeart/2005/8/layout/vList5"/>
    <dgm:cxn modelId="{A3800034-A2D3-473E-97FC-5921A554B98A}" type="presParOf" srcId="{6018D673-E76C-4FB7-96D1-E441F2613807}" destId="{34AF50A8-BD2E-498E-926E-D30B3FBBB859}" srcOrd="0" destOrd="0" presId="urn:microsoft.com/office/officeart/2005/8/layout/vList5"/>
    <dgm:cxn modelId="{9D004815-9644-4CC5-B939-308A5116BB98}" type="presParOf" srcId="{34AF50A8-BD2E-498E-926E-D30B3FBBB859}" destId="{A59BD3C9-A7CD-4836-9BE6-55E30E642397}" srcOrd="0" destOrd="0" presId="urn:microsoft.com/office/officeart/2005/8/layout/vList5"/>
    <dgm:cxn modelId="{6A46E573-25B0-4637-ABF8-524A17D700C8}" type="presParOf" srcId="{34AF50A8-BD2E-498E-926E-D30B3FBBB859}" destId="{FF263639-1789-4C7B-B587-229E496C72B9}" srcOrd="1" destOrd="0" presId="urn:microsoft.com/office/officeart/2005/8/layout/vList5"/>
    <dgm:cxn modelId="{2F7A0C2B-BF58-4ED6-88A6-4A061EC714C9}" type="presParOf" srcId="{6018D673-E76C-4FB7-96D1-E441F2613807}" destId="{CA986C83-B395-40C4-9E25-EAB0616E994D}" srcOrd="1" destOrd="0" presId="urn:microsoft.com/office/officeart/2005/8/layout/vList5"/>
    <dgm:cxn modelId="{450BE1FD-994D-4483-8966-EB25C3744A6D}" type="presParOf" srcId="{6018D673-E76C-4FB7-96D1-E441F2613807}" destId="{C04E92B1-22ED-40C6-984A-196ED8F5E715}" srcOrd="2" destOrd="0" presId="urn:microsoft.com/office/officeart/2005/8/layout/vList5"/>
    <dgm:cxn modelId="{1AC94492-807B-4F3C-98E1-11095B22A683}" type="presParOf" srcId="{C04E92B1-22ED-40C6-984A-196ED8F5E715}" destId="{10C5FECD-1785-4E2B-941D-5F03FF0BC3F5}" srcOrd="0" destOrd="0" presId="urn:microsoft.com/office/officeart/2005/8/layout/vList5"/>
    <dgm:cxn modelId="{4FE8970C-CCFD-4266-8C99-DCAB243F98D6}" type="presParOf" srcId="{C04E92B1-22ED-40C6-984A-196ED8F5E715}" destId="{7CEFBC8E-37EE-411D-B079-3AC667603F95}"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BC99BC5-3CB5-4295-8D87-817662BF4964}"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1CB83214-7227-4882-8470-0A305D3B3D76}">
      <dgm:prSet/>
      <dgm:spPr>
        <a:solidFill>
          <a:srgbClr val="00A0AF"/>
        </a:solidFill>
        <a:ln>
          <a:solidFill>
            <a:srgbClr val="92D050"/>
          </a:solidFill>
        </a:ln>
      </dgm:spPr>
      <dgm:t>
        <a:bodyPr/>
        <a:lstStyle/>
        <a:p>
          <a:pPr rtl="0"/>
          <a:r>
            <a:rPr lang="en-US" b="1" dirty="0"/>
            <a:t>APD Training Analysis: </a:t>
          </a:r>
          <a:endParaRPr lang="en-US" dirty="0"/>
        </a:p>
      </dgm:t>
    </dgm:pt>
    <dgm:pt modelId="{CE12AD51-C7AC-4C8D-8E70-FF1DB5A3A835}" type="parTrans" cxnId="{4A5CDF7A-079B-4843-B25E-885066E6BD97}">
      <dgm:prSet/>
      <dgm:spPr/>
      <dgm:t>
        <a:bodyPr/>
        <a:lstStyle/>
        <a:p>
          <a:endParaRPr lang="en-US"/>
        </a:p>
      </dgm:t>
    </dgm:pt>
    <dgm:pt modelId="{30771FE0-89FF-4821-9503-00F53C59D6FE}" type="sibTrans" cxnId="{4A5CDF7A-079B-4843-B25E-885066E6BD97}">
      <dgm:prSet/>
      <dgm:spPr/>
      <dgm:t>
        <a:bodyPr/>
        <a:lstStyle/>
        <a:p>
          <a:endParaRPr lang="en-US"/>
        </a:p>
      </dgm:t>
    </dgm:pt>
    <dgm:pt modelId="{18C67D38-CE5F-4040-9646-89B2207F17C1}">
      <dgm:prSet custT="1"/>
      <dgm:spPr>
        <a:solidFill>
          <a:srgbClr val="00CCFF">
            <a:alpha val="41176"/>
          </a:srgbClr>
        </a:solidFill>
      </dgm:spPr>
      <dgm:t>
        <a:bodyPr/>
        <a:lstStyle/>
        <a:p>
          <a:pPr rtl="0">
            <a:lnSpc>
              <a:spcPct val="100000"/>
            </a:lnSpc>
            <a:spcBef>
              <a:spcPts val="504"/>
            </a:spcBef>
          </a:pPr>
          <a:r>
            <a:rPr lang="en-US" sz="2800" dirty="0">
              <a:latin typeface="Tahoma" panose="020B0604030504040204" pitchFamily="34" charset="0"/>
              <a:ea typeface="Tahoma" panose="020B0604030504040204" pitchFamily="34" charset="0"/>
              <a:cs typeface="Tahoma" panose="020B0604030504040204" pitchFamily="34" charset="0"/>
            </a:rPr>
            <a:t>Weaknesses </a:t>
          </a:r>
        </a:p>
      </dgm:t>
    </dgm:pt>
    <dgm:pt modelId="{96A55E1D-081F-409B-99C4-31B8E90A6CC8}" type="parTrans" cxnId="{4822A201-E52B-4FFF-8FED-2317654C0D76}">
      <dgm:prSet/>
      <dgm:spPr/>
      <dgm:t>
        <a:bodyPr/>
        <a:lstStyle/>
        <a:p>
          <a:endParaRPr lang="en-US"/>
        </a:p>
      </dgm:t>
    </dgm:pt>
    <dgm:pt modelId="{3B78A687-0248-444E-9127-C93FFD198758}" type="sibTrans" cxnId="{4822A201-E52B-4FFF-8FED-2317654C0D76}">
      <dgm:prSet/>
      <dgm:spPr/>
      <dgm:t>
        <a:bodyPr/>
        <a:lstStyle/>
        <a:p>
          <a:endParaRPr lang="en-US"/>
        </a:p>
      </dgm:t>
    </dgm:pt>
    <dgm:pt modelId="{FDE188CB-7832-43FE-BBD2-52AFE680A6A4}">
      <dgm:prSet custT="1"/>
      <dgm:spPr>
        <a:solidFill>
          <a:srgbClr val="00CCFF">
            <a:alpha val="41176"/>
          </a:srgbClr>
        </a:solidFill>
      </dgm:spPr>
      <dgm:t>
        <a:bodyPr/>
        <a:lstStyle/>
        <a:p>
          <a:pPr rtl="0">
            <a:lnSpc>
              <a:spcPct val="100000"/>
            </a:lnSpc>
            <a:spcBef>
              <a:spcPts val="504"/>
            </a:spcBef>
          </a:pPr>
          <a:r>
            <a:rPr lang="en-US" sz="2800" dirty="0">
              <a:latin typeface="Tahoma" panose="020B0604030504040204" pitchFamily="34" charset="0"/>
              <a:ea typeface="Tahoma" panose="020B0604030504040204" pitchFamily="34" charset="0"/>
              <a:cs typeface="Tahoma" panose="020B0604030504040204" pitchFamily="34" charset="0"/>
            </a:rPr>
            <a:t>Opportunities</a:t>
          </a:r>
        </a:p>
      </dgm:t>
    </dgm:pt>
    <dgm:pt modelId="{736F0FE8-B064-41CB-8FD8-2ED93625D6FD}" type="parTrans" cxnId="{1F5E2741-AAF8-47CB-8E06-CD6A97DF4618}">
      <dgm:prSet/>
      <dgm:spPr/>
      <dgm:t>
        <a:bodyPr/>
        <a:lstStyle/>
        <a:p>
          <a:endParaRPr lang="en-US"/>
        </a:p>
      </dgm:t>
    </dgm:pt>
    <dgm:pt modelId="{800FB1EE-103F-4D58-B63E-D9E54C8BFB55}" type="sibTrans" cxnId="{1F5E2741-AAF8-47CB-8E06-CD6A97DF4618}">
      <dgm:prSet/>
      <dgm:spPr/>
      <dgm:t>
        <a:bodyPr/>
        <a:lstStyle/>
        <a:p>
          <a:endParaRPr lang="en-US"/>
        </a:p>
      </dgm:t>
    </dgm:pt>
    <dgm:pt modelId="{93592529-38F5-441C-A2DF-0286379537E5}">
      <dgm:prSet/>
      <dgm:spPr>
        <a:solidFill>
          <a:srgbClr val="00CCFF">
            <a:alpha val="41176"/>
          </a:srgbClr>
        </a:solidFill>
      </dgm:spPr>
      <dgm:t>
        <a:bodyPr/>
        <a:lstStyle/>
        <a:p>
          <a:pPr rtl="0">
            <a:lnSpc>
              <a:spcPct val="90000"/>
            </a:lnSpc>
            <a:spcBef>
              <a:spcPct val="0"/>
            </a:spcBef>
          </a:pPr>
          <a:endParaRPr lang="en-US" sz="2200" dirty="0"/>
        </a:p>
      </dgm:t>
    </dgm:pt>
    <dgm:pt modelId="{65022361-4017-4E38-BC75-F8745927BB4B}" type="parTrans" cxnId="{42B8EA1F-43A8-4EF6-9AD3-DE50432683D9}">
      <dgm:prSet/>
      <dgm:spPr/>
      <dgm:t>
        <a:bodyPr/>
        <a:lstStyle/>
        <a:p>
          <a:endParaRPr lang="en-US"/>
        </a:p>
      </dgm:t>
    </dgm:pt>
    <dgm:pt modelId="{10ED6FD5-BFD8-4BF6-9AD6-186992E3E26D}" type="sibTrans" cxnId="{42B8EA1F-43A8-4EF6-9AD3-DE50432683D9}">
      <dgm:prSet/>
      <dgm:spPr/>
      <dgm:t>
        <a:bodyPr/>
        <a:lstStyle/>
        <a:p>
          <a:endParaRPr lang="en-US"/>
        </a:p>
      </dgm:t>
    </dgm:pt>
    <dgm:pt modelId="{BF5674BB-AC73-447F-BA62-8A69AD2DBD7F}">
      <dgm:prSet/>
      <dgm:spPr>
        <a:solidFill>
          <a:srgbClr val="00A0AF"/>
        </a:solidFill>
        <a:ln>
          <a:solidFill>
            <a:srgbClr val="92D050"/>
          </a:solidFill>
        </a:ln>
      </dgm:spPr>
      <dgm:t>
        <a:bodyPr/>
        <a:lstStyle/>
        <a:p>
          <a:pPr rtl="0"/>
          <a:r>
            <a:rPr lang="en-US" b="1" dirty="0"/>
            <a:t>APD Training Solutions: Closes the GAPS</a:t>
          </a:r>
          <a:endParaRPr lang="en-US" dirty="0"/>
        </a:p>
      </dgm:t>
    </dgm:pt>
    <dgm:pt modelId="{609A0FE4-E28C-45D4-AD14-49447EA92728}" type="parTrans" cxnId="{18638BC3-8E21-4F0A-AE1A-9D15F764603E}">
      <dgm:prSet/>
      <dgm:spPr/>
      <dgm:t>
        <a:bodyPr/>
        <a:lstStyle/>
        <a:p>
          <a:endParaRPr lang="en-US"/>
        </a:p>
      </dgm:t>
    </dgm:pt>
    <dgm:pt modelId="{DC454594-73BD-488B-AB0B-EEAADDBFEA7F}" type="sibTrans" cxnId="{18638BC3-8E21-4F0A-AE1A-9D15F764603E}">
      <dgm:prSet/>
      <dgm:spPr/>
      <dgm:t>
        <a:bodyPr/>
        <a:lstStyle/>
        <a:p>
          <a:endParaRPr lang="en-US"/>
        </a:p>
      </dgm:t>
    </dgm:pt>
    <dgm:pt modelId="{AB40948D-7D32-4475-82E3-F34C1BAECE00}">
      <dgm:prSet custT="1"/>
      <dgm:spPr>
        <a:solidFill>
          <a:srgbClr val="00CCFF">
            <a:alpha val="41176"/>
          </a:srgbClr>
        </a:solidFill>
      </dgm:spPr>
      <dgm:t>
        <a:bodyPr/>
        <a:lstStyle/>
        <a:p>
          <a:pPr rtl="0">
            <a:lnSpc>
              <a:spcPct val="100000"/>
            </a:lnSpc>
            <a:spcBef>
              <a:spcPts val="504"/>
            </a:spcBef>
          </a:pPr>
          <a:r>
            <a:rPr lang="en-US" sz="2800" dirty="0">
              <a:latin typeface="Tahoma" panose="020B0604030504040204" pitchFamily="34" charset="0"/>
              <a:ea typeface="Tahoma" panose="020B0604030504040204" pitchFamily="34" charset="0"/>
              <a:cs typeface="Tahoma" panose="020B0604030504040204" pitchFamily="34" charset="0"/>
            </a:rPr>
            <a:t>Strengths </a:t>
          </a:r>
        </a:p>
      </dgm:t>
    </dgm:pt>
    <dgm:pt modelId="{B73A2780-F345-4F77-826E-1041D8CF6D81}" type="parTrans" cxnId="{8143B158-9925-43DC-B057-1396BA3CBD94}">
      <dgm:prSet/>
      <dgm:spPr/>
      <dgm:t>
        <a:bodyPr/>
        <a:lstStyle/>
        <a:p>
          <a:endParaRPr lang="en-US"/>
        </a:p>
      </dgm:t>
    </dgm:pt>
    <dgm:pt modelId="{D36E7727-3D84-4763-9F3C-316F6E51A2FF}" type="sibTrans" cxnId="{8143B158-9925-43DC-B057-1396BA3CBD94}">
      <dgm:prSet/>
      <dgm:spPr/>
      <dgm:t>
        <a:bodyPr/>
        <a:lstStyle/>
        <a:p>
          <a:endParaRPr lang="en-US"/>
        </a:p>
      </dgm:t>
    </dgm:pt>
    <dgm:pt modelId="{8522AC0C-EAB0-4520-B8F6-65327FE5F5A2}">
      <dgm:prSet/>
      <dgm:spPr>
        <a:solidFill>
          <a:srgbClr val="00CCFF">
            <a:alpha val="90000"/>
          </a:srgbClr>
        </a:solidFill>
      </dgm:spPr>
      <dgm:t>
        <a:bodyPr/>
        <a:lstStyle/>
        <a:p>
          <a:pPr rtl="0"/>
          <a:r>
            <a:rPr lang="en-US" dirty="0">
              <a:latin typeface="Tahoma" panose="020B0604030504040204" pitchFamily="34" charset="0"/>
              <a:ea typeface="Tahoma" panose="020B0604030504040204" pitchFamily="34" charset="0"/>
              <a:cs typeface="Tahoma" panose="020B0604030504040204" pitchFamily="34" charset="0"/>
            </a:rPr>
            <a:t>Encouraging</a:t>
          </a:r>
        </a:p>
      </dgm:t>
    </dgm:pt>
    <dgm:pt modelId="{67D445B4-1597-4C86-B9A1-8D6162629517}" type="sibTrans" cxnId="{F8D34CE4-9B72-4FFD-9ED0-3E4A72AD3973}">
      <dgm:prSet/>
      <dgm:spPr/>
      <dgm:t>
        <a:bodyPr/>
        <a:lstStyle/>
        <a:p>
          <a:endParaRPr lang="en-US"/>
        </a:p>
      </dgm:t>
    </dgm:pt>
    <dgm:pt modelId="{99BFA6EE-BCA2-477F-BF8B-CAD0F280FBAF}" type="parTrans" cxnId="{F8D34CE4-9B72-4FFD-9ED0-3E4A72AD3973}">
      <dgm:prSet/>
      <dgm:spPr/>
      <dgm:t>
        <a:bodyPr/>
        <a:lstStyle/>
        <a:p>
          <a:endParaRPr lang="en-US"/>
        </a:p>
      </dgm:t>
    </dgm:pt>
    <dgm:pt modelId="{8CE953D1-05A5-4A9D-A23D-B7E6EB0F9C7B}">
      <dgm:prSet/>
      <dgm:spPr>
        <a:solidFill>
          <a:srgbClr val="00CCFF">
            <a:alpha val="90000"/>
          </a:srgbClr>
        </a:solidFill>
      </dgm:spPr>
      <dgm:t>
        <a:bodyPr/>
        <a:lstStyle/>
        <a:p>
          <a:pPr rtl="0"/>
          <a:r>
            <a:rPr lang="en-US" dirty="0">
              <a:latin typeface="Tahoma" panose="020B0604030504040204" pitchFamily="34" charset="0"/>
              <a:ea typeface="Tahoma" panose="020B0604030504040204" pitchFamily="34" charset="0"/>
              <a:cs typeface="Tahoma" panose="020B0604030504040204" pitchFamily="34" charset="0"/>
            </a:rPr>
            <a:t>Enabling</a:t>
          </a:r>
        </a:p>
      </dgm:t>
    </dgm:pt>
    <dgm:pt modelId="{12F5B88F-F658-4AC0-A046-20F3208C2808}" type="sibTrans" cxnId="{5B32E028-77B6-4A47-9748-3D03A32EBB37}">
      <dgm:prSet/>
      <dgm:spPr/>
      <dgm:t>
        <a:bodyPr/>
        <a:lstStyle/>
        <a:p>
          <a:endParaRPr lang="en-US"/>
        </a:p>
      </dgm:t>
    </dgm:pt>
    <dgm:pt modelId="{0391C0E0-3695-40A6-A153-23E22C43228F}" type="parTrans" cxnId="{5B32E028-77B6-4A47-9748-3D03A32EBB37}">
      <dgm:prSet/>
      <dgm:spPr/>
      <dgm:t>
        <a:bodyPr/>
        <a:lstStyle/>
        <a:p>
          <a:endParaRPr lang="en-US"/>
        </a:p>
      </dgm:t>
    </dgm:pt>
    <dgm:pt modelId="{B07D1A81-6FCC-414D-A592-A61363C07DA0}">
      <dgm:prSet/>
      <dgm:spPr>
        <a:solidFill>
          <a:srgbClr val="00CCFF">
            <a:alpha val="90000"/>
          </a:srgbClr>
        </a:solidFill>
      </dgm:spPr>
      <dgm:t>
        <a:bodyPr/>
        <a:lstStyle/>
        <a:p>
          <a:pPr rtl="0"/>
          <a:r>
            <a:rPr lang="en-US" dirty="0">
              <a:latin typeface="Tahoma" panose="020B0604030504040204" pitchFamily="34" charset="0"/>
              <a:ea typeface="Tahoma" panose="020B0604030504040204" pitchFamily="34" charset="0"/>
              <a:cs typeface="Tahoma" panose="020B0604030504040204" pitchFamily="34" charset="0"/>
            </a:rPr>
            <a:t>Engaging</a:t>
          </a:r>
        </a:p>
      </dgm:t>
    </dgm:pt>
    <dgm:pt modelId="{7258FD30-5104-4844-825C-E5A7BCA10C39}" type="sibTrans" cxnId="{22667FAC-69B1-470E-8DB5-282E5AD1BF08}">
      <dgm:prSet/>
      <dgm:spPr/>
      <dgm:t>
        <a:bodyPr/>
        <a:lstStyle/>
        <a:p>
          <a:endParaRPr lang="en-US"/>
        </a:p>
      </dgm:t>
    </dgm:pt>
    <dgm:pt modelId="{164C7FDF-099C-4635-BA27-2D3A5A62420B}" type="parTrans" cxnId="{22667FAC-69B1-470E-8DB5-282E5AD1BF08}">
      <dgm:prSet/>
      <dgm:spPr/>
      <dgm:t>
        <a:bodyPr/>
        <a:lstStyle/>
        <a:p>
          <a:endParaRPr lang="en-US"/>
        </a:p>
      </dgm:t>
    </dgm:pt>
    <dgm:pt modelId="{E33CC0CD-C8ED-4847-8D49-30B0034D150D}">
      <dgm:prSet/>
      <dgm:spPr>
        <a:solidFill>
          <a:srgbClr val="00CCFF">
            <a:alpha val="90000"/>
          </a:srgbClr>
        </a:solidFill>
      </dgm:spPr>
      <dgm:t>
        <a:bodyPr/>
        <a:lstStyle/>
        <a:p>
          <a:pPr rtl="0"/>
          <a:r>
            <a:rPr lang="en-US" dirty="0">
              <a:latin typeface="Tahoma" panose="020B0604030504040204" pitchFamily="34" charset="0"/>
              <a:ea typeface="Tahoma" panose="020B0604030504040204" pitchFamily="34" charset="0"/>
              <a:cs typeface="Tahoma" panose="020B0604030504040204" pitchFamily="34" charset="0"/>
            </a:rPr>
            <a:t>Empowering </a:t>
          </a:r>
        </a:p>
      </dgm:t>
    </dgm:pt>
    <dgm:pt modelId="{BD06B5ED-CDD6-4C9F-B106-1823FE1BA4D9}" type="sibTrans" cxnId="{16CE2EC1-5AF7-4F0C-A615-BED84D966751}">
      <dgm:prSet/>
      <dgm:spPr/>
      <dgm:t>
        <a:bodyPr/>
        <a:lstStyle/>
        <a:p>
          <a:endParaRPr lang="en-US"/>
        </a:p>
      </dgm:t>
    </dgm:pt>
    <dgm:pt modelId="{7D06FFC2-01FD-49DC-9BE5-937C30F206F5}" type="parTrans" cxnId="{16CE2EC1-5AF7-4F0C-A615-BED84D966751}">
      <dgm:prSet/>
      <dgm:spPr/>
      <dgm:t>
        <a:bodyPr/>
        <a:lstStyle/>
        <a:p>
          <a:endParaRPr lang="en-US"/>
        </a:p>
      </dgm:t>
    </dgm:pt>
    <dgm:pt modelId="{6018D673-E76C-4FB7-96D1-E441F2613807}" type="pres">
      <dgm:prSet presAssocID="{6BC99BC5-3CB5-4295-8D87-817662BF4964}" presName="Name0" presStyleCnt="0">
        <dgm:presLayoutVars>
          <dgm:dir/>
          <dgm:animLvl val="lvl"/>
          <dgm:resizeHandles val="exact"/>
        </dgm:presLayoutVars>
      </dgm:prSet>
      <dgm:spPr/>
    </dgm:pt>
    <dgm:pt modelId="{34AF50A8-BD2E-498E-926E-D30B3FBBB859}" type="pres">
      <dgm:prSet presAssocID="{1CB83214-7227-4882-8470-0A305D3B3D76}" presName="linNode" presStyleCnt="0"/>
      <dgm:spPr/>
    </dgm:pt>
    <dgm:pt modelId="{A59BD3C9-A7CD-4836-9BE6-55E30E642397}" type="pres">
      <dgm:prSet presAssocID="{1CB83214-7227-4882-8470-0A305D3B3D76}" presName="parentText" presStyleLbl="node1" presStyleIdx="0" presStyleCnt="2">
        <dgm:presLayoutVars>
          <dgm:chMax val="1"/>
          <dgm:bulletEnabled val="1"/>
        </dgm:presLayoutVars>
      </dgm:prSet>
      <dgm:spPr/>
    </dgm:pt>
    <dgm:pt modelId="{FF263639-1789-4C7B-B587-229E496C72B9}" type="pres">
      <dgm:prSet presAssocID="{1CB83214-7227-4882-8470-0A305D3B3D76}" presName="descendantText" presStyleLbl="alignAccFollowNode1" presStyleIdx="0" presStyleCnt="2">
        <dgm:presLayoutVars>
          <dgm:bulletEnabled val="1"/>
        </dgm:presLayoutVars>
      </dgm:prSet>
      <dgm:spPr/>
    </dgm:pt>
    <dgm:pt modelId="{CA986C83-B395-40C4-9E25-EAB0616E994D}" type="pres">
      <dgm:prSet presAssocID="{30771FE0-89FF-4821-9503-00F53C59D6FE}" presName="sp" presStyleCnt="0"/>
      <dgm:spPr/>
    </dgm:pt>
    <dgm:pt modelId="{C04E92B1-22ED-40C6-984A-196ED8F5E715}" type="pres">
      <dgm:prSet presAssocID="{BF5674BB-AC73-447F-BA62-8A69AD2DBD7F}" presName="linNode" presStyleCnt="0"/>
      <dgm:spPr/>
    </dgm:pt>
    <dgm:pt modelId="{10C5FECD-1785-4E2B-941D-5F03FF0BC3F5}" type="pres">
      <dgm:prSet presAssocID="{BF5674BB-AC73-447F-BA62-8A69AD2DBD7F}" presName="parentText" presStyleLbl="node1" presStyleIdx="1" presStyleCnt="2">
        <dgm:presLayoutVars>
          <dgm:chMax val="1"/>
          <dgm:bulletEnabled val="1"/>
        </dgm:presLayoutVars>
      </dgm:prSet>
      <dgm:spPr/>
    </dgm:pt>
    <dgm:pt modelId="{7CEFBC8E-37EE-411D-B079-3AC667603F95}" type="pres">
      <dgm:prSet presAssocID="{BF5674BB-AC73-447F-BA62-8A69AD2DBD7F}" presName="descendantText" presStyleLbl="alignAccFollowNode1" presStyleIdx="1" presStyleCnt="2">
        <dgm:presLayoutVars>
          <dgm:bulletEnabled val="1"/>
        </dgm:presLayoutVars>
      </dgm:prSet>
      <dgm:spPr/>
    </dgm:pt>
  </dgm:ptLst>
  <dgm:cxnLst>
    <dgm:cxn modelId="{2A5FFC47-B1E0-47DB-A127-7E83DE293C2B}" type="presOf" srcId="{FDE188CB-7832-43FE-BBD2-52AFE680A6A4}" destId="{FF263639-1789-4C7B-B587-229E496C72B9}" srcOrd="0" destOrd="2" presId="urn:microsoft.com/office/officeart/2005/8/layout/vList5"/>
    <dgm:cxn modelId="{16CE2EC1-5AF7-4F0C-A615-BED84D966751}" srcId="{BF5674BB-AC73-447F-BA62-8A69AD2DBD7F}" destId="{E33CC0CD-C8ED-4847-8D49-30B0034D150D}" srcOrd="3" destOrd="0" parTransId="{7D06FFC2-01FD-49DC-9BE5-937C30F206F5}" sibTransId="{BD06B5ED-CDD6-4C9F-B106-1823FE1BA4D9}"/>
    <dgm:cxn modelId="{61207C16-3BAD-4350-A5AA-8B8BA45F5DE5}" type="presOf" srcId="{BF5674BB-AC73-447F-BA62-8A69AD2DBD7F}" destId="{10C5FECD-1785-4E2B-941D-5F03FF0BC3F5}" srcOrd="0" destOrd="0" presId="urn:microsoft.com/office/officeart/2005/8/layout/vList5"/>
    <dgm:cxn modelId="{4822A201-E52B-4FFF-8FED-2317654C0D76}" srcId="{1CB83214-7227-4882-8470-0A305D3B3D76}" destId="{18C67D38-CE5F-4040-9646-89B2207F17C1}" srcOrd="1" destOrd="0" parTransId="{96A55E1D-081F-409B-99C4-31B8E90A6CC8}" sibTransId="{3B78A687-0248-444E-9127-C93FFD198758}"/>
    <dgm:cxn modelId="{0BB5BE3A-64EE-4B5F-AF08-E4F45764F516}" type="presOf" srcId="{8522AC0C-EAB0-4520-B8F6-65327FE5F5A2}" destId="{7CEFBC8E-37EE-411D-B079-3AC667603F95}" srcOrd="0" destOrd="0" presId="urn:microsoft.com/office/officeart/2005/8/layout/vList5"/>
    <dgm:cxn modelId="{4A5CDF7A-079B-4843-B25E-885066E6BD97}" srcId="{6BC99BC5-3CB5-4295-8D87-817662BF4964}" destId="{1CB83214-7227-4882-8470-0A305D3B3D76}" srcOrd="0" destOrd="0" parTransId="{CE12AD51-C7AC-4C8D-8E70-FF1DB5A3A835}" sibTransId="{30771FE0-89FF-4821-9503-00F53C59D6FE}"/>
    <dgm:cxn modelId="{42B8EA1F-43A8-4EF6-9AD3-DE50432683D9}" srcId="{1CB83214-7227-4882-8470-0A305D3B3D76}" destId="{93592529-38F5-441C-A2DF-0286379537E5}" srcOrd="3" destOrd="0" parTransId="{65022361-4017-4E38-BC75-F8745927BB4B}" sibTransId="{10ED6FD5-BFD8-4BF6-9AD6-186992E3E26D}"/>
    <dgm:cxn modelId="{18638BC3-8E21-4F0A-AE1A-9D15F764603E}" srcId="{6BC99BC5-3CB5-4295-8D87-817662BF4964}" destId="{BF5674BB-AC73-447F-BA62-8A69AD2DBD7F}" srcOrd="1" destOrd="0" parTransId="{609A0FE4-E28C-45D4-AD14-49447EA92728}" sibTransId="{DC454594-73BD-488B-AB0B-EEAADDBFEA7F}"/>
    <dgm:cxn modelId="{18FCF06C-682A-4B0D-AD4B-5F1A7B3F6E2C}" type="presOf" srcId="{E33CC0CD-C8ED-4847-8D49-30B0034D150D}" destId="{7CEFBC8E-37EE-411D-B079-3AC667603F95}" srcOrd="0" destOrd="3" presId="urn:microsoft.com/office/officeart/2005/8/layout/vList5"/>
    <dgm:cxn modelId="{B7C94F8D-4AC0-4840-90DF-4213E2DE9B29}" type="presOf" srcId="{AB40948D-7D32-4475-82E3-F34C1BAECE00}" destId="{FF263639-1789-4C7B-B587-229E496C72B9}" srcOrd="0" destOrd="0" presId="urn:microsoft.com/office/officeart/2005/8/layout/vList5"/>
    <dgm:cxn modelId="{C7080751-B573-4ABA-81CE-2B05C91F8E17}" type="presOf" srcId="{1CB83214-7227-4882-8470-0A305D3B3D76}" destId="{A59BD3C9-A7CD-4836-9BE6-55E30E642397}" srcOrd="0" destOrd="0" presId="urn:microsoft.com/office/officeart/2005/8/layout/vList5"/>
    <dgm:cxn modelId="{C1B5EE2F-06C5-4562-A882-4A1646B51C1F}" type="presOf" srcId="{8CE953D1-05A5-4A9D-A23D-B7E6EB0F9C7B}" destId="{7CEFBC8E-37EE-411D-B079-3AC667603F95}" srcOrd="0" destOrd="1" presId="urn:microsoft.com/office/officeart/2005/8/layout/vList5"/>
    <dgm:cxn modelId="{5B32E028-77B6-4A47-9748-3D03A32EBB37}" srcId="{BF5674BB-AC73-447F-BA62-8A69AD2DBD7F}" destId="{8CE953D1-05A5-4A9D-A23D-B7E6EB0F9C7B}" srcOrd="1" destOrd="0" parTransId="{0391C0E0-3695-40A6-A153-23E22C43228F}" sibTransId="{12F5B88F-F658-4AC0-A046-20F3208C2808}"/>
    <dgm:cxn modelId="{BA3C2059-391F-4713-842A-1E35D42302AA}" type="presOf" srcId="{93592529-38F5-441C-A2DF-0286379537E5}" destId="{FF263639-1789-4C7B-B587-229E496C72B9}" srcOrd="0" destOrd="3" presId="urn:microsoft.com/office/officeart/2005/8/layout/vList5"/>
    <dgm:cxn modelId="{8143B158-9925-43DC-B057-1396BA3CBD94}" srcId="{1CB83214-7227-4882-8470-0A305D3B3D76}" destId="{AB40948D-7D32-4475-82E3-F34C1BAECE00}" srcOrd="0" destOrd="0" parTransId="{B73A2780-F345-4F77-826E-1041D8CF6D81}" sibTransId="{D36E7727-3D84-4763-9F3C-316F6E51A2FF}"/>
    <dgm:cxn modelId="{4EAA1B7A-DBAC-4ABB-9449-B7EF956EFAAA}" type="presOf" srcId="{6BC99BC5-3CB5-4295-8D87-817662BF4964}" destId="{6018D673-E76C-4FB7-96D1-E441F2613807}" srcOrd="0" destOrd="0" presId="urn:microsoft.com/office/officeart/2005/8/layout/vList5"/>
    <dgm:cxn modelId="{F8D34CE4-9B72-4FFD-9ED0-3E4A72AD3973}" srcId="{BF5674BB-AC73-447F-BA62-8A69AD2DBD7F}" destId="{8522AC0C-EAB0-4520-B8F6-65327FE5F5A2}" srcOrd="0" destOrd="0" parTransId="{99BFA6EE-BCA2-477F-BF8B-CAD0F280FBAF}" sibTransId="{67D445B4-1597-4C86-B9A1-8D6162629517}"/>
    <dgm:cxn modelId="{E2870172-1FA5-410D-AC48-99BE4B0C6446}" type="presOf" srcId="{B07D1A81-6FCC-414D-A592-A61363C07DA0}" destId="{7CEFBC8E-37EE-411D-B079-3AC667603F95}" srcOrd="0" destOrd="2" presId="urn:microsoft.com/office/officeart/2005/8/layout/vList5"/>
    <dgm:cxn modelId="{D5594292-06AD-4414-A6B7-AE425E4E6ADA}" type="presOf" srcId="{18C67D38-CE5F-4040-9646-89B2207F17C1}" destId="{FF263639-1789-4C7B-B587-229E496C72B9}" srcOrd="0" destOrd="1" presId="urn:microsoft.com/office/officeart/2005/8/layout/vList5"/>
    <dgm:cxn modelId="{1F5E2741-AAF8-47CB-8E06-CD6A97DF4618}" srcId="{1CB83214-7227-4882-8470-0A305D3B3D76}" destId="{FDE188CB-7832-43FE-BBD2-52AFE680A6A4}" srcOrd="2" destOrd="0" parTransId="{736F0FE8-B064-41CB-8FD8-2ED93625D6FD}" sibTransId="{800FB1EE-103F-4D58-B63E-D9E54C8BFB55}"/>
    <dgm:cxn modelId="{22667FAC-69B1-470E-8DB5-282E5AD1BF08}" srcId="{BF5674BB-AC73-447F-BA62-8A69AD2DBD7F}" destId="{B07D1A81-6FCC-414D-A592-A61363C07DA0}" srcOrd="2" destOrd="0" parTransId="{164C7FDF-099C-4635-BA27-2D3A5A62420B}" sibTransId="{7258FD30-5104-4844-825C-E5A7BCA10C39}"/>
    <dgm:cxn modelId="{A3800034-A2D3-473E-97FC-5921A554B98A}" type="presParOf" srcId="{6018D673-E76C-4FB7-96D1-E441F2613807}" destId="{34AF50A8-BD2E-498E-926E-D30B3FBBB859}" srcOrd="0" destOrd="0" presId="urn:microsoft.com/office/officeart/2005/8/layout/vList5"/>
    <dgm:cxn modelId="{9D004815-9644-4CC5-B939-308A5116BB98}" type="presParOf" srcId="{34AF50A8-BD2E-498E-926E-D30B3FBBB859}" destId="{A59BD3C9-A7CD-4836-9BE6-55E30E642397}" srcOrd="0" destOrd="0" presId="urn:microsoft.com/office/officeart/2005/8/layout/vList5"/>
    <dgm:cxn modelId="{6A46E573-25B0-4637-ABF8-524A17D700C8}" type="presParOf" srcId="{34AF50A8-BD2E-498E-926E-D30B3FBBB859}" destId="{FF263639-1789-4C7B-B587-229E496C72B9}" srcOrd="1" destOrd="0" presId="urn:microsoft.com/office/officeart/2005/8/layout/vList5"/>
    <dgm:cxn modelId="{2F7A0C2B-BF58-4ED6-88A6-4A061EC714C9}" type="presParOf" srcId="{6018D673-E76C-4FB7-96D1-E441F2613807}" destId="{CA986C83-B395-40C4-9E25-EAB0616E994D}" srcOrd="1" destOrd="0" presId="urn:microsoft.com/office/officeart/2005/8/layout/vList5"/>
    <dgm:cxn modelId="{450BE1FD-994D-4483-8966-EB25C3744A6D}" type="presParOf" srcId="{6018D673-E76C-4FB7-96D1-E441F2613807}" destId="{C04E92B1-22ED-40C6-984A-196ED8F5E715}" srcOrd="2" destOrd="0" presId="urn:microsoft.com/office/officeart/2005/8/layout/vList5"/>
    <dgm:cxn modelId="{1AC94492-807B-4F3C-98E1-11095B22A683}" type="presParOf" srcId="{C04E92B1-22ED-40C6-984A-196ED8F5E715}" destId="{10C5FECD-1785-4E2B-941D-5F03FF0BC3F5}" srcOrd="0" destOrd="0" presId="urn:microsoft.com/office/officeart/2005/8/layout/vList5"/>
    <dgm:cxn modelId="{4FE8970C-CCFD-4266-8C99-DCAB243F98D6}" type="presParOf" srcId="{C04E92B1-22ED-40C6-984A-196ED8F5E715}" destId="{7CEFBC8E-37EE-411D-B079-3AC667603F95}"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EFBC8E-37EE-411D-B079-3AC667603F95}">
      <dsp:nvSpPr>
        <dsp:cNvPr id="0" name=""/>
        <dsp:cNvSpPr/>
      </dsp:nvSpPr>
      <dsp:spPr>
        <a:xfrm rot="5400000">
          <a:off x="3840148" y="-1314752"/>
          <a:ext cx="2090403" cy="5677714"/>
        </a:xfrm>
        <a:prstGeom prst="round2SameRect">
          <a:avLst/>
        </a:prstGeom>
        <a:solidFill>
          <a:srgbClr val="00CCFF">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rtl="0">
            <a:lnSpc>
              <a:spcPct val="90000"/>
            </a:lnSpc>
            <a:spcBef>
              <a:spcPct val="0"/>
            </a:spcBef>
            <a:spcAft>
              <a:spcPct val="15000"/>
            </a:spcAft>
            <a:buChar char="•"/>
          </a:pPr>
          <a:r>
            <a:rPr lang="en-US" sz="2400" kern="1200" dirty="0">
              <a:latin typeface="Tahoma" panose="020B0604030504040204" pitchFamily="34" charset="0"/>
              <a:ea typeface="Tahoma" panose="020B0604030504040204" pitchFamily="34" charset="0"/>
              <a:cs typeface="Tahoma" panose="020B0604030504040204" pitchFamily="34" charset="0"/>
            </a:rPr>
            <a:t>Manage educational content</a:t>
          </a:r>
        </a:p>
        <a:p>
          <a:pPr marL="228600" lvl="1" indent="-228600" algn="l" defTabSz="1066800" rtl="0">
            <a:lnSpc>
              <a:spcPct val="90000"/>
            </a:lnSpc>
            <a:spcBef>
              <a:spcPct val="0"/>
            </a:spcBef>
            <a:spcAft>
              <a:spcPct val="15000"/>
            </a:spcAft>
            <a:buChar char="•"/>
          </a:pPr>
          <a:r>
            <a:rPr lang="en-US" sz="2400" kern="1200" dirty="0">
              <a:latin typeface="Tahoma" panose="020B0604030504040204" pitchFamily="34" charset="0"/>
              <a:ea typeface="Tahoma" panose="020B0604030504040204" pitchFamily="34" charset="0"/>
              <a:cs typeface="Tahoma" panose="020B0604030504040204" pitchFamily="34" charset="0"/>
            </a:rPr>
            <a:t>Deliver information content </a:t>
          </a:r>
        </a:p>
        <a:p>
          <a:pPr marL="228600" lvl="1" indent="-228600" algn="l" defTabSz="1066800" rtl="0">
            <a:lnSpc>
              <a:spcPct val="90000"/>
            </a:lnSpc>
            <a:spcBef>
              <a:spcPct val="0"/>
            </a:spcBef>
            <a:spcAft>
              <a:spcPct val="15000"/>
            </a:spcAft>
            <a:buChar char="•"/>
          </a:pPr>
          <a:r>
            <a:rPr lang="en-US" sz="2400" kern="1200" dirty="0">
              <a:latin typeface="Tahoma" panose="020B0604030504040204" pitchFamily="34" charset="0"/>
              <a:ea typeface="Tahoma" panose="020B0604030504040204" pitchFamily="34" charset="0"/>
              <a:cs typeface="Tahoma" panose="020B0604030504040204" pitchFamily="34" charset="0"/>
            </a:rPr>
            <a:t>Track learning and communicate with learners</a:t>
          </a:r>
        </a:p>
        <a:p>
          <a:pPr marL="228600" lvl="1" indent="-228600" algn="l" defTabSz="1066800" rtl="0">
            <a:lnSpc>
              <a:spcPct val="90000"/>
            </a:lnSpc>
            <a:spcBef>
              <a:spcPct val="0"/>
            </a:spcBef>
            <a:spcAft>
              <a:spcPct val="15000"/>
            </a:spcAft>
            <a:buChar char="•"/>
          </a:pPr>
          <a:r>
            <a:rPr lang="en-US" sz="2400" kern="1200" dirty="0">
              <a:latin typeface="Tahoma" panose="020B0604030504040204" pitchFamily="34" charset="0"/>
              <a:ea typeface="Tahoma" panose="020B0604030504040204" pitchFamily="34" charset="0"/>
              <a:cs typeface="Tahoma" panose="020B0604030504040204" pitchFamily="34" charset="0"/>
            </a:rPr>
            <a:t>Standardize training and curriculum </a:t>
          </a:r>
        </a:p>
      </dsp:txBody>
      <dsp:txXfrm rot="-5400000">
        <a:off x="2046493" y="580948"/>
        <a:ext cx="5575669" cy="1886313"/>
      </dsp:txXfrm>
    </dsp:sp>
    <dsp:sp modelId="{10C5FECD-1785-4E2B-941D-5F03FF0BC3F5}">
      <dsp:nvSpPr>
        <dsp:cNvPr id="0" name=""/>
        <dsp:cNvSpPr/>
      </dsp:nvSpPr>
      <dsp:spPr>
        <a:xfrm>
          <a:off x="83479" y="153800"/>
          <a:ext cx="2003926" cy="2710041"/>
        </a:xfrm>
        <a:prstGeom prst="roundRect">
          <a:avLst/>
        </a:prstGeom>
        <a:solidFill>
          <a:srgbClr val="00A0AF"/>
        </a:solidFill>
        <a:ln w="25400" cap="flat" cmpd="sng" algn="ctr">
          <a:solidFill>
            <a:srgbClr val="92D05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400" kern="1200" dirty="0">
              <a:latin typeface="Tahoma" panose="020B0604030504040204" pitchFamily="34" charset="0"/>
              <a:ea typeface="Tahoma" panose="020B0604030504040204" pitchFamily="34" charset="0"/>
              <a:cs typeface="Tahoma" panose="020B0604030504040204" pitchFamily="34" charset="0"/>
            </a:rPr>
            <a:t>TRAIN Florida offers practical solutions</a:t>
          </a:r>
        </a:p>
      </dsp:txBody>
      <dsp:txXfrm>
        <a:off x="181303" y="251624"/>
        <a:ext cx="1808278" cy="251439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EFBC8E-37EE-411D-B079-3AC667603F95}">
      <dsp:nvSpPr>
        <dsp:cNvPr id="0" name=""/>
        <dsp:cNvSpPr/>
      </dsp:nvSpPr>
      <dsp:spPr>
        <a:xfrm rot="5400000">
          <a:off x="3840148" y="-1314752"/>
          <a:ext cx="2090403" cy="5677714"/>
        </a:xfrm>
        <a:prstGeom prst="round2SameRect">
          <a:avLst/>
        </a:prstGeom>
        <a:solidFill>
          <a:srgbClr val="00CCFF">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rtl="0">
            <a:lnSpc>
              <a:spcPct val="90000"/>
            </a:lnSpc>
            <a:spcBef>
              <a:spcPct val="0"/>
            </a:spcBef>
            <a:spcAft>
              <a:spcPct val="15000"/>
            </a:spcAft>
            <a:buChar char="•"/>
          </a:pPr>
          <a:endParaRPr lang="en-US" sz="2000" kern="1200" dirty="0">
            <a:latin typeface="Tahoma" panose="020B0604030504040204" pitchFamily="34" charset="0"/>
            <a:ea typeface="Tahoma" panose="020B0604030504040204" pitchFamily="34" charset="0"/>
            <a:cs typeface="Tahoma" panose="020B0604030504040204" pitchFamily="34" charset="0"/>
          </a:endParaRPr>
        </a:p>
        <a:p>
          <a:pPr marL="228600" lvl="1" indent="-228600" algn="l" defTabSz="889000" rtl="0">
            <a:lnSpc>
              <a:spcPct val="90000"/>
            </a:lnSpc>
            <a:spcBef>
              <a:spcPct val="0"/>
            </a:spcBef>
            <a:spcAft>
              <a:spcPct val="15000"/>
            </a:spcAft>
            <a:buChar char="•"/>
          </a:pPr>
          <a:r>
            <a:rPr lang="en-US" sz="2000" kern="1200" dirty="0"/>
            <a:t>Staff Report by Provider ID</a:t>
          </a:r>
          <a:endParaRPr lang="en-US" sz="2000" kern="1200" dirty="0">
            <a:latin typeface="Tahoma" panose="020B0604030504040204" pitchFamily="34" charset="0"/>
            <a:ea typeface="Tahoma" panose="020B0604030504040204" pitchFamily="34" charset="0"/>
            <a:cs typeface="Tahoma" panose="020B0604030504040204" pitchFamily="34" charset="0"/>
          </a:endParaRPr>
        </a:p>
        <a:p>
          <a:pPr marL="228600" lvl="1" indent="-228600" algn="l" defTabSz="889000" rtl="0">
            <a:lnSpc>
              <a:spcPct val="90000"/>
            </a:lnSpc>
            <a:spcBef>
              <a:spcPct val="0"/>
            </a:spcBef>
            <a:spcAft>
              <a:spcPct val="15000"/>
            </a:spcAft>
            <a:buChar char="•"/>
          </a:pPr>
          <a:r>
            <a:rPr lang="en-US" sz="2000" kern="1200" dirty="0"/>
            <a:t>Course Completion Report by Provider ID</a:t>
          </a:r>
        </a:p>
        <a:p>
          <a:pPr marL="228600" lvl="1" indent="-228600" algn="l" defTabSz="889000" rtl="0">
            <a:lnSpc>
              <a:spcPct val="90000"/>
            </a:lnSpc>
            <a:spcBef>
              <a:spcPct val="0"/>
            </a:spcBef>
            <a:spcAft>
              <a:spcPct val="15000"/>
            </a:spcAft>
            <a:buChar char="•"/>
          </a:pPr>
          <a:r>
            <a:rPr lang="en-US" sz="2000" kern="1200" dirty="0"/>
            <a:t>Individual Transcript by Learner Login Name</a:t>
          </a:r>
        </a:p>
        <a:p>
          <a:pPr marL="228600" lvl="1" indent="-228600" algn="l" defTabSz="889000" rtl="0">
            <a:lnSpc>
              <a:spcPct val="90000"/>
            </a:lnSpc>
            <a:spcBef>
              <a:spcPct val="0"/>
            </a:spcBef>
            <a:spcAft>
              <a:spcPct val="15000"/>
            </a:spcAft>
            <a:buChar char="•"/>
          </a:pPr>
          <a:r>
            <a:rPr lang="en-US" sz="2000" kern="1200" dirty="0"/>
            <a:t>Locate a Learner by Region/Last-First Name</a:t>
          </a:r>
        </a:p>
        <a:p>
          <a:pPr marL="285750" lvl="1" indent="-285750" algn="l" defTabSz="1600200" rtl="0">
            <a:lnSpc>
              <a:spcPct val="90000"/>
            </a:lnSpc>
            <a:spcBef>
              <a:spcPct val="0"/>
            </a:spcBef>
            <a:spcAft>
              <a:spcPct val="15000"/>
            </a:spcAft>
            <a:buChar char="•"/>
          </a:pPr>
          <a:endParaRPr lang="en-US" sz="3600" kern="1200" dirty="0"/>
        </a:p>
      </dsp:txBody>
      <dsp:txXfrm rot="-5400000">
        <a:off x="2046493" y="580948"/>
        <a:ext cx="5575669" cy="1886313"/>
      </dsp:txXfrm>
    </dsp:sp>
    <dsp:sp modelId="{10C5FECD-1785-4E2B-941D-5F03FF0BC3F5}">
      <dsp:nvSpPr>
        <dsp:cNvPr id="0" name=""/>
        <dsp:cNvSpPr/>
      </dsp:nvSpPr>
      <dsp:spPr>
        <a:xfrm>
          <a:off x="83479" y="153800"/>
          <a:ext cx="2003926" cy="2710041"/>
        </a:xfrm>
        <a:prstGeom prst="roundRect">
          <a:avLst/>
        </a:prstGeom>
        <a:solidFill>
          <a:srgbClr val="00A0AF"/>
        </a:solidFill>
        <a:ln w="25400" cap="flat" cmpd="sng" algn="ctr">
          <a:solidFill>
            <a:srgbClr val="92D05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400" kern="1200" dirty="0">
              <a:latin typeface="Tahoma" panose="020B0604030504040204" pitchFamily="34" charset="0"/>
              <a:ea typeface="Tahoma" panose="020B0604030504040204" pitchFamily="34" charset="0"/>
              <a:cs typeface="Tahoma" panose="020B0604030504040204" pitchFamily="34" charset="0"/>
            </a:rPr>
            <a:t>Reports</a:t>
          </a:r>
        </a:p>
      </dsp:txBody>
      <dsp:txXfrm>
        <a:off x="181303" y="251624"/>
        <a:ext cx="1808278" cy="251439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729066-C94F-4DFF-BA89-5F3A92352561}">
      <dsp:nvSpPr>
        <dsp:cNvPr id="0" name=""/>
        <dsp:cNvSpPr/>
      </dsp:nvSpPr>
      <dsp:spPr>
        <a:xfrm>
          <a:off x="-2697687" y="-416067"/>
          <a:ext cx="3219734" cy="3219734"/>
        </a:xfrm>
        <a:prstGeom prst="blockArc">
          <a:avLst>
            <a:gd name="adj1" fmla="val 18900000"/>
            <a:gd name="adj2" fmla="val 2700000"/>
            <a:gd name="adj3" fmla="val 671"/>
          </a:avLst>
        </a:prstGeom>
        <a:noFill/>
        <a:ln w="25400" cap="flat" cmpd="sng" algn="ctr">
          <a:solidFill>
            <a:schemeClr val="accent2">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C2DA898C-1045-466F-95BE-C385AD85F267}">
      <dsp:nvSpPr>
        <dsp:cNvPr id="0" name=""/>
        <dsp:cNvSpPr/>
      </dsp:nvSpPr>
      <dsp:spPr>
        <a:xfrm>
          <a:off x="335638" y="238760"/>
          <a:ext cx="5731652" cy="477520"/>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79032" tIns="50800" rIns="50800" bIns="50800" numCol="1" spcCol="1270" anchor="ctr" anchorCtr="0">
          <a:noAutofit/>
        </a:bodyPr>
        <a:lstStyle/>
        <a:p>
          <a:pPr marL="0" lvl="0" indent="0" algn="l"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Required Provider Basic Training</a:t>
          </a:r>
        </a:p>
      </dsp:txBody>
      <dsp:txXfrm>
        <a:off x="335638" y="238760"/>
        <a:ext cx="5731652" cy="477520"/>
      </dsp:txXfrm>
    </dsp:sp>
    <dsp:sp modelId="{F2B87BA4-FE85-4218-BD42-FBB21C7DB57D}">
      <dsp:nvSpPr>
        <dsp:cNvPr id="0" name=""/>
        <dsp:cNvSpPr/>
      </dsp:nvSpPr>
      <dsp:spPr>
        <a:xfrm>
          <a:off x="37188" y="179070"/>
          <a:ext cx="596900" cy="596900"/>
        </a:xfrm>
        <a:prstGeom prst="ellipse">
          <a:avLst/>
        </a:prstGeom>
        <a:solidFill>
          <a:schemeClr val="lt1">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3AECD317-C343-46CA-9C4B-C0EB05FD030F}">
      <dsp:nvSpPr>
        <dsp:cNvPr id="0" name=""/>
        <dsp:cNvSpPr/>
      </dsp:nvSpPr>
      <dsp:spPr>
        <a:xfrm>
          <a:off x="509216" y="955040"/>
          <a:ext cx="5558073" cy="477520"/>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79032" tIns="50800" rIns="50800" bIns="50800" numCol="1" spcCol="1270" anchor="ctr" anchorCtr="0">
          <a:noAutofit/>
        </a:bodyPr>
        <a:lstStyle/>
        <a:p>
          <a:pPr marL="0" lvl="0" indent="0" algn="l"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Required Provider Service-Specific Training</a:t>
          </a:r>
        </a:p>
      </dsp:txBody>
      <dsp:txXfrm>
        <a:off x="509216" y="955040"/>
        <a:ext cx="5558073" cy="477520"/>
      </dsp:txXfrm>
    </dsp:sp>
    <dsp:sp modelId="{3480D12B-88A9-4A8A-A1A6-AE00E32DB89B}">
      <dsp:nvSpPr>
        <dsp:cNvPr id="0" name=""/>
        <dsp:cNvSpPr/>
      </dsp:nvSpPr>
      <dsp:spPr>
        <a:xfrm>
          <a:off x="210766" y="895350"/>
          <a:ext cx="596900" cy="596900"/>
        </a:xfrm>
        <a:prstGeom prst="ellipse">
          <a:avLst/>
        </a:prstGeom>
        <a:solidFill>
          <a:schemeClr val="lt1">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4BEDF391-273A-42C5-A5BD-E5FF3D60E5EB}">
      <dsp:nvSpPr>
        <dsp:cNvPr id="0" name=""/>
        <dsp:cNvSpPr/>
      </dsp:nvSpPr>
      <dsp:spPr>
        <a:xfrm>
          <a:off x="335638" y="1671320"/>
          <a:ext cx="5731652" cy="477520"/>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79032" tIns="50800" rIns="50800" bIns="50800" numCol="1" spcCol="1270" anchor="ctr" anchorCtr="0">
          <a:noAutofit/>
        </a:bodyPr>
        <a:lstStyle/>
        <a:p>
          <a:pPr marL="0" lvl="0" indent="0" algn="l"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Required Provider In-Service Training </a:t>
          </a:r>
        </a:p>
      </dsp:txBody>
      <dsp:txXfrm>
        <a:off x="335638" y="1671320"/>
        <a:ext cx="5731652" cy="477520"/>
      </dsp:txXfrm>
    </dsp:sp>
    <dsp:sp modelId="{05C4E05C-3AB9-42D4-A585-C69363388DE6}">
      <dsp:nvSpPr>
        <dsp:cNvPr id="0" name=""/>
        <dsp:cNvSpPr/>
      </dsp:nvSpPr>
      <dsp:spPr>
        <a:xfrm>
          <a:off x="37188" y="1611630"/>
          <a:ext cx="596900" cy="596900"/>
        </a:xfrm>
        <a:prstGeom prst="ellipse">
          <a:avLst/>
        </a:prstGeom>
        <a:solidFill>
          <a:schemeClr val="lt1">
            <a:hueOff val="0"/>
            <a:satOff val="0"/>
            <a:lumOff val="0"/>
            <a:alphaOff val="0"/>
          </a:schemeClr>
        </a:soli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FE9628-80EF-4D49-8C99-3A4BB7B5430C}">
      <dsp:nvSpPr>
        <dsp:cNvPr id="0" name=""/>
        <dsp:cNvSpPr/>
      </dsp:nvSpPr>
      <dsp:spPr>
        <a:xfrm>
          <a:off x="0" y="0"/>
          <a:ext cx="3484529" cy="2177902"/>
        </a:xfrm>
        <a:prstGeom prst="roundRect">
          <a:avLst>
            <a:gd name="adj" fmla="val 10000"/>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3"/>
        </a:lnRef>
        <a:fillRef idx="3">
          <a:schemeClr val="accent3"/>
        </a:fillRef>
        <a:effectRef idx="3">
          <a:schemeClr val="accent3"/>
        </a:effectRef>
        <a:fontRef idx="minor">
          <a:schemeClr val="lt1"/>
        </a:fontRef>
      </dsp:style>
      <dsp:txBody>
        <a:bodyPr spcFirstLastPara="0" vert="horz" wrap="square" lIns="142240" tIns="142240" rIns="142240" bIns="14224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endParaRPr lang="en-US" sz="2000" kern="1200" dirty="0">
            <a:latin typeface="Tahoma" panose="020B0604030504040204" pitchFamily="34" charset="0"/>
            <a:ea typeface="Tahoma" panose="020B0604030504040204" pitchFamily="34" charset="0"/>
            <a:cs typeface="Tahoma" panose="020B0604030504040204" pitchFamily="34" charset="0"/>
          </a:endParaRPr>
        </a:p>
        <a:p>
          <a:pPr marL="0" marR="0" lvl="0" indent="0" algn="ctr" defTabSz="914400" eaLnBrk="1" fontAlgn="auto" latinLnBrk="0" hangingPunct="1">
            <a:lnSpc>
              <a:spcPct val="100000"/>
            </a:lnSpc>
            <a:spcBef>
              <a:spcPct val="0"/>
            </a:spcBef>
            <a:spcAft>
              <a:spcPts val="0"/>
            </a:spcAft>
            <a:buClrTx/>
            <a:buSzTx/>
            <a:buFontTx/>
            <a:buNone/>
            <a:tabLst/>
            <a:defRPr/>
          </a:pPr>
          <a:endParaRPr lang="en-US" sz="2000" kern="1200" dirty="0">
            <a:latin typeface="Tahoma" panose="020B0604030504040204" pitchFamily="34" charset="0"/>
            <a:ea typeface="Tahoma" panose="020B0604030504040204" pitchFamily="34" charset="0"/>
            <a:cs typeface="Tahoma" panose="020B0604030504040204" pitchFamily="34" charset="0"/>
          </a:endParaRPr>
        </a:p>
        <a:p>
          <a:pPr lvl="0" algn="ctr" defTabSz="1289050">
            <a:lnSpc>
              <a:spcPct val="90000"/>
            </a:lnSpc>
            <a:spcBef>
              <a:spcPct val="0"/>
            </a:spcBef>
            <a:buNone/>
          </a:pPr>
          <a:endParaRPr lang="en-US" kern="1200" dirty="0"/>
        </a:p>
      </dsp:txBody>
      <dsp:txXfrm>
        <a:off x="0" y="871160"/>
        <a:ext cx="3484529" cy="871160"/>
      </dsp:txXfrm>
    </dsp:sp>
    <dsp:sp modelId="{91010DB3-37CD-4240-B0FC-0A33EF57E5BC}">
      <dsp:nvSpPr>
        <dsp:cNvPr id="0" name=""/>
        <dsp:cNvSpPr/>
      </dsp:nvSpPr>
      <dsp:spPr>
        <a:xfrm>
          <a:off x="1066797" y="540879"/>
          <a:ext cx="1360429" cy="1202791"/>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l="-34000" r="-34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963F717-D31F-4489-BD79-E6BCD2444E93}">
      <dsp:nvSpPr>
        <dsp:cNvPr id="0" name=""/>
        <dsp:cNvSpPr/>
      </dsp:nvSpPr>
      <dsp:spPr>
        <a:xfrm>
          <a:off x="3581385" y="4823"/>
          <a:ext cx="3484529" cy="2177902"/>
        </a:xfrm>
        <a:prstGeom prst="roundRect">
          <a:avLst>
            <a:gd name="adj" fmla="val 10000"/>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5"/>
        </a:lnRef>
        <a:fillRef idx="3">
          <a:schemeClr val="accent5"/>
        </a:fillRef>
        <a:effectRef idx="3">
          <a:schemeClr val="accent5"/>
        </a:effectRef>
        <a:fontRef idx="minor">
          <a:schemeClr val="lt1"/>
        </a:fontRef>
      </dsp:style>
      <dsp:txBody>
        <a:bodyPr spcFirstLastPara="0" vert="horz" wrap="square" lIns="142240" tIns="142240" rIns="142240" bIns="14224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endParaRPr lang="en-US" sz="2000" kern="1200" dirty="0">
            <a:latin typeface="Tahoma" panose="020B0604030504040204" pitchFamily="34" charset="0"/>
            <a:ea typeface="Tahoma" panose="020B0604030504040204" pitchFamily="34" charset="0"/>
            <a:cs typeface="Tahoma" panose="020B0604030504040204" pitchFamily="34" charset="0"/>
          </a:endParaRPr>
        </a:p>
        <a:p>
          <a:pPr marL="0" marR="0" lvl="0" indent="0" algn="ctr" defTabSz="914400" eaLnBrk="1" fontAlgn="auto" latinLnBrk="0" hangingPunct="1">
            <a:lnSpc>
              <a:spcPct val="100000"/>
            </a:lnSpc>
            <a:spcBef>
              <a:spcPct val="0"/>
            </a:spcBef>
            <a:spcAft>
              <a:spcPts val="0"/>
            </a:spcAft>
            <a:buClrTx/>
            <a:buSzTx/>
            <a:buFontTx/>
            <a:buNone/>
            <a:tabLst/>
            <a:defRPr/>
          </a:pPr>
          <a:endParaRPr lang="en-US" sz="2000" kern="1200" dirty="0">
            <a:latin typeface="Tahoma" panose="020B0604030504040204" pitchFamily="34" charset="0"/>
            <a:ea typeface="Tahoma" panose="020B0604030504040204" pitchFamily="34" charset="0"/>
            <a:cs typeface="Tahoma" panose="020B0604030504040204" pitchFamily="34" charset="0"/>
          </a:endParaRPr>
        </a:p>
        <a:p>
          <a:pPr marL="0" marR="0" lvl="0" indent="0" algn="ctr" defTabSz="914400" eaLnBrk="1" fontAlgn="auto" latinLnBrk="0" hangingPunct="1">
            <a:lnSpc>
              <a:spcPct val="100000"/>
            </a:lnSpc>
            <a:spcBef>
              <a:spcPct val="0"/>
            </a:spcBef>
            <a:spcAft>
              <a:spcPts val="0"/>
            </a:spcAft>
            <a:buClrTx/>
            <a:buSzTx/>
            <a:buFontTx/>
            <a:buNone/>
            <a:tabLst/>
            <a:defRPr/>
          </a:pPr>
          <a:r>
            <a:rPr lang="en-US" sz="2000" kern="1200" dirty="0">
              <a:latin typeface="Tahoma" panose="020B0604030504040204" pitchFamily="34" charset="0"/>
              <a:ea typeface="Tahoma" panose="020B0604030504040204" pitchFamily="34" charset="0"/>
              <a:cs typeface="Tahoma" panose="020B0604030504040204" pitchFamily="34" charset="0"/>
            </a:rPr>
            <a:t> </a:t>
          </a:r>
        </a:p>
        <a:p>
          <a:pPr lvl="0" algn="ctr" defTabSz="1289050">
            <a:lnSpc>
              <a:spcPct val="90000"/>
            </a:lnSpc>
            <a:spcBef>
              <a:spcPct val="0"/>
            </a:spcBef>
            <a:buNone/>
          </a:pPr>
          <a:endParaRPr lang="en-US" kern="1200" dirty="0"/>
        </a:p>
      </dsp:txBody>
      <dsp:txXfrm>
        <a:off x="3581385" y="875984"/>
        <a:ext cx="3484529" cy="871160"/>
      </dsp:txXfrm>
    </dsp:sp>
    <dsp:sp modelId="{672C392F-A7E7-43DC-886F-0F73235D3B23}">
      <dsp:nvSpPr>
        <dsp:cNvPr id="0" name=""/>
        <dsp:cNvSpPr/>
      </dsp:nvSpPr>
      <dsp:spPr>
        <a:xfrm>
          <a:off x="4648200" y="540631"/>
          <a:ext cx="1516334" cy="1175587"/>
        </a:xfrm>
        <a:prstGeom prst="ellipse">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9000" r="-9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71BDE8D-1626-4F31-BC8F-DFD608853E32}">
      <dsp:nvSpPr>
        <dsp:cNvPr id="0" name=""/>
        <dsp:cNvSpPr/>
      </dsp:nvSpPr>
      <dsp:spPr>
        <a:xfrm>
          <a:off x="283463" y="1742321"/>
          <a:ext cx="6519672" cy="326685"/>
        </a:xfrm>
        <a:prstGeom prst="leftRightArrow">
          <a:avLst/>
        </a:prstGeom>
        <a:gradFill rotWithShape="0">
          <a:gsLst>
            <a:gs pos="0">
              <a:srgbClr val="DDEBCF"/>
            </a:gs>
            <a:gs pos="50000">
              <a:srgbClr val="9CB86E"/>
            </a:gs>
            <a:gs pos="100000">
              <a:srgbClr val="156B13"/>
            </a:gs>
          </a:gsLst>
          <a:lin ang="5400000" scaled="0"/>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EFBC8E-37EE-411D-B079-3AC667603F95}">
      <dsp:nvSpPr>
        <dsp:cNvPr id="0" name=""/>
        <dsp:cNvSpPr/>
      </dsp:nvSpPr>
      <dsp:spPr>
        <a:xfrm rot="5400000">
          <a:off x="3840148" y="-1314752"/>
          <a:ext cx="2090403" cy="5677714"/>
        </a:xfrm>
        <a:prstGeom prst="round2SameRect">
          <a:avLst/>
        </a:prstGeom>
        <a:solidFill>
          <a:srgbClr val="00CCFF">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rtl="0">
            <a:lnSpc>
              <a:spcPct val="90000"/>
            </a:lnSpc>
            <a:spcBef>
              <a:spcPct val="0"/>
            </a:spcBef>
            <a:spcAft>
              <a:spcPct val="15000"/>
            </a:spcAft>
            <a:buChar char="•"/>
          </a:pPr>
          <a:r>
            <a:rPr lang="en-US" sz="2400" kern="1200" dirty="0"/>
            <a:t>Lead Trainer</a:t>
          </a:r>
          <a:endParaRPr lang="en-US" sz="2400" kern="1200" dirty="0">
            <a:latin typeface="Tahoma" panose="020B0604030504040204" pitchFamily="34" charset="0"/>
            <a:ea typeface="Tahoma" panose="020B0604030504040204" pitchFamily="34" charset="0"/>
            <a:cs typeface="Tahoma" panose="020B0604030504040204" pitchFamily="34" charset="0"/>
          </a:endParaRPr>
        </a:p>
        <a:p>
          <a:pPr marL="228600" lvl="1" indent="-228600" algn="l" defTabSz="1066800" rtl="0">
            <a:lnSpc>
              <a:spcPct val="90000"/>
            </a:lnSpc>
            <a:spcBef>
              <a:spcPct val="0"/>
            </a:spcBef>
            <a:spcAft>
              <a:spcPct val="15000"/>
            </a:spcAft>
            <a:buChar char="•"/>
          </a:pPr>
          <a:r>
            <a:rPr lang="en-US" sz="2400" kern="1200" dirty="0"/>
            <a:t>Train Provider Staff </a:t>
          </a:r>
        </a:p>
        <a:p>
          <a:pPr marL="228600" lvl="1" indent="-228600" algn="l" defTabSz="1066800" rtl="0">
            <a:lnSpc>
              <a:spcPct val="90000"/>
            </a:lnSpc>
            <a:spcBef>
              <a:spcPct val="0"/>
            </a:spcBef>
            <a:spcAft>
              <a:spcPct val="15000"/>
            </a:spcAft>
            <a:buChar char="•"/>
          </a:pPr>
          <a:r>
            <a:rPr lang="en-US" sz="2400" kern="1200"/>
            <a:t>Observations</a:t>
          </a:r>
          <a:endParaRPr lang="en-US" sz="2400" kern="1200" dirty="0"/>
        </a:p>
        <a:p>
          <a:pPr marL="228600" lvl="1" indent="-228600" algn="l" defTabSz="1066800" rtl="0">
            <a:lnSpc>
              <a:spcPct val="90000"/>
            </a:lnSpc>
            <a:spcBef>
              <a:spcPct val="0"/>
            </a:spcBef>
            <a:spcAft>
              <a:spcPct val="15000"/>
            </a:spcAft>
            <a:buChar char="•"/>
          </a:pPr>
          <a:r>
            <a:rPr lang="en-US" sz="2400" kern="1200" dirty="0"/>
            <a:t>Trainer Survey</a:t>
          </a:r>
        </a:p>
        <a:p>
          <a:pPr marL="228600" lvl="1" indent="-228600" algn="l" defTabSz="1066800" rtl="0">
            <a:lnSpc>
              <a:spcPct val="90000"/>
            </a:lnSpc>
            <a:spcBef>
              <a:spcPct val="0"/>
            </a:spcBef>
            <a:spcAft>
              <a:spcPct val="15000"/>
            </a:spcAft>
            <a:buChar char="•"/>
          </a:pPr>
          <a:r>
            <a:rPr lang="en-US" sz="2400" kern="1200" dirty="0"/>
            <a:t>Trainer Evaluation Form</a:t>
          </a:r>
        </a:p>
      </dsp:txBody>
      <dsp:txXfrm rot="-5400000">
        <a:off x="2046493" y="580948"/>
        <a:ext cx="5575669" cy="1886313"/>
      </dsp:txXfrm>
    </dsp:sp>
    <dsp:sp modelId="{10C5FECD-1785-4E2B-941D-5F03FF0BC3F5}">
      <dsp:nvSpPr>
        <dsp:cNvPr id="0" name=""/>
        <dsp:cNvSpPr/>
      </dsp:nvSpPr>
      <dsp:spPr>
        <a:xfrm>
          <a:off x="83479" y="153800"/>
          <a:ext cx="2003926" cy="2710041"/>
        </a:xfrm>
        <a:prstGeom prst="roundRect">
          <a:avLst/>
        </a:prstGeom>
        <a:solidFill>
          <a:srgbClr val="00A0AF"/>
        </a:solidFill>
        <a:ln w="25400" cap="flat" cmpd="sng" algn="ctr">
          <a:solidFill>
            <a:srgbClr val="92D05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400" kern="1200" dirty="0">
              <a:latin typeface="Tahoma" panose="020B0604030504040204" pitchFamily="34" charset="0"/>
              <a:ea typeface="Tahoma" panose="020B0604030504040204" pitchFamily="34" charset="0"/>
              <a:cs typeface="Tahoma" panose="020B0604030504040204" pitchFamily="34" charset="0"/>
            </a:rPr>
            <a:t>TRAIN THE TRAINER</a:t>
          </a:r>
        </a:p>
      </dsp:txBody>
      <dsp:txXfrm>
        <a:off x="181303" y="251624"/>
        <a:ext cx="1808278" cy="251439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263639-1789-4C7B-B587-229E496C72B9}">
      <dsp:nvSpPr>
        <dsp:cNvPr id="0" name=""/>
        <dsp:cNvSpPr/>
      </dsp:nvSpPr>
      <dsp:spPr>
        <a:xfrm rot="5400000">
          <a:off x="3874552" y="-1046844"/>
          <a:ext cx="1992302" cy="4584192"/>
        </a:xfrm>
        <a:prstGeom prst="round2SameRect">
          <a:avLst/>
        </a:prstGeom>
        <a:solidFill>
          <a:srgbClr val="00CCFF">
            <a:alpha val="41176"/>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rtl="0">
            <a:lnSpc>
              <a:spcPct val="100000"/>
            </a:lnSpc>
            <a:spcBef>
              <a:spcPct val="0"/>
            </a:spcBef>
            <a:spcAft>
              <a:spcPct val="15000"/>
            </a:spcAft>
            <a:buChar char="•"/>
          </a:pPr>
          <a:r>
            <a:rPr lang="en-US" sz="2400" kern="1200" dirty="0">
              <a:latin typeface="Arial" panose="020B0604020202020204" pitchFamily="34" charset="0"/>
              <a:ea typeface="Tahoma" panose="020B0604030504040204" pitchFamily="34" charset="0"/>
              <a:cs typeface="Arial" panose="020B0604020202020204" pitchFamily="34" charset="0"/>
            </a:rPr>
            <a:t>Appendix J</a:t>
          </a:r>
          <a:endParaRPr lang="en-US" sz="2800" kern="1200" dirty="0">
            <a:latin typeface="Tahoma" panose="020B0604030504040204" pitchFamily="34" charset="0"/>
            <a:ea typeface="Tahoma" panose="020B0604030504040204" pitchFamily="34" charset="0"/>
            <a:cs typeface="Tahoma" panose="020B0604030504040204" pitchFamily="34" charset="0"/>
          </a:endParaRPr>
        </a:p>
        <a:p>
          <a:pPr marL="228600" lvl="1" indent="-228600" algn="l" defTabSz="1066800" rtl="0">
            <a:lnSpc>
              <a:spcPct val="100000"/>
            </a:lnSpc>
            <a:spcBef>
              <a:spcPct val="0"/>
            </a:spcBef>
            <a:spcAft>
              <a:spcPct val="15000"/>
            </a:spcAft>
            <a:buChar char="•"/>
          </a:pPr>
          <a:r>
            <a:rPr lang="en-US" sz="2400" kern="1200" dirty="0">
              <a:latin typeface="Arial" panose="020B0604020202020204" pitchFamily="34" charset="0"/>
              <a:ea typeface="Tahoma" panose="020B0604030504040204" pitchFamily="34" charset="0"/>
              <a:cs typeface="Arial" panose="020B0604020202020204" pitchFamily="34" charset="0"/>
            </a:rPr>
            <a:t>Meet APD Requirements</a:t>
          </a:r>
        </a:p>
        <a:p>
          <a:pPr marL="228600" lvl="1" indent="-228600" algn="l" defTabSz="1066800" rtl="0">
            <a:lnSpc>
              <a:spcPct val="100000"/>
            </a:lnSpc>
            <a:spcBef>
              <a:spcPct val="0"/>
            </a:spcBef>
            <a:spcAft>
              <a:spcPct val="15000"/>
            </a:spcAft>
            <a:buChar char="•"/>
          </a:pPr>
          <a:r>
            <a:rPr lang="en-US" sz="2400" kern="1200" dirty="0">
              <a:latin typeface="Arial" panose="020B0604020202020204" pitchFamily="34" charset="0"/>
              <a:ea typeface="Tahoma" panose="020B0604030504040204" pitchFamily="34" charset="0"/>
              <a:cs typeface="Arial" panose="020B0604020202020204" pitchFamily="34" charset="0"/>
            </a:rPr>
            <a:t>Good Standing</a:t>
          </a:r>
        </a:p>
        <a:p>
          <a:pPr marL="228600" lvl="1" indent="-228600" algn="l" defTabSz="977900" rtl="0">
            <a:lnSpc>
              <a:spcPct val="90000"/>
            </a:lnSpc>
            <a:spcBef>
              <a:spcPct val="0"/>
            </a:spcBef>
            <a:spcAft>
              <a:spcPct val="15000"/>
            </a:spcAft>
            <a:buChar char="•"/>
          </a:pPr>
          <a:endParaRPr lang="en-US" sz="2200" kern="1200" dirty="0"/>
        </a:p>
      </dsp:txBody>
      <dsp:txXfrm rot="-5400000">
        <a:off x="2578607" y="346357"/>
        <a:ext cx="4486936" cy="1797790"/>
      </dsp:txXfrm>
    </dsp:sp>
    <dsp:sp modelId="{A59BD3C9-A7CD-4836-9BE6-55E30E642397}">
      <dsp:nvSpPr>
        <dsp:cNvPr id="0" name=""/>
        <dsp:cNvSpPr/>
      </dsp:nvSpPr>
      <dsp:spPr>
        <a:xfrm>
          <a:off x="0" y="62"/>
          <a:ext cx="2578608" cy="2490378"/>
        </a:xfrm>
        <a:prstGeom prst="roundRect">
          <a:avLst/>
        </a:prstGeom>
        <a:solidFill>
          <a:srgbClr val="00A0AF"/>
        </a:solidFill>
        <a:ln w="25400" cap="flat" cmpd="sng" algn="ctr">
          <a:solidFill>
            <a:srgbClr val="92D05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rtl="0">
            <a:lnSpc>
              <a:spcPct val="90000"/>
            </a:lnSpc>
            <a:spcBef>
              <a:spcPct val="0"/>
            </a:spcBef>
            <a:spcAft>
              <a:spcPct val="35000"/>
            </a:spcAft>
            <a:buNone/>
          </a:pPr>
          <a:r>
            <a:rPr lang="en-US" sz="2400" b="1" kern="1200" dirty="0">
              <a:latin typeface="Arial" panose="020B0604020202020204" pitchFamily="34" charset="0"/>
              <a:cs typeface="Arial" panose="020B0604020202020204" pitchFamily="34" charset="0"/>
            </a:rPr>
            <a:t>APD Lead Trainer</a:t>
          </a:r>
          <a:endParaRPr lang="en-US" sz="2400" kern="1200" dirty="0">
            <a:latin typeface="Arial" panose="020B0604020202020204" pitchFamily="34" charset="0"/>
            <a:cs typeface="Arial" panose="020B0604020202020204" pitchFamily="34" charset="0"/>
          </a:endParaRPr>
        </a:p>
      </dsp:txBody>
      <dsp:txXfrm>
        <a:off x="121570" y="121632"/>
        <a:ext cx="2335468" cy="2247238"/>
      </dsp:txXfrm>
    </dsp:sp>
    <dsp:sp modelId="{7CEFBC8E-37EE-411D-B079-3AC667603F95}">
      <dsp:nvSpPr>
        <dsp:cNvPr id="0" name=""/>
        <dsp:cNvSpPr/>
      </dsp:nvSpPr>
      <dsp:spPr>
        <a:xfrm rot="5400000">
          <a:off x="3874552" y="1523464"/>
          <a:ext cx="1992302" cy="4584192"/>
        </a:xfrm>
        <a:prstGeom prst="round2SameRect">
          <a:avLst/>
        </a:prstGeom>
        <a:solidFill>
          <a:srgbClr val="00CCFF">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66725" rtl="0">
            <a:lnSpc>
              <a:spcPct val="90000"/>
            </a:lnSpc>
            <a:spcBef>
              <a:spcPct val="0"/>
            </a:spcBef>
            <a:spcAft>
              <a:spcPct val="15000"/>
            </a:spcAft>
            <a:buChar char="•"/>
          </a:pPr>
          <a:endParaRPr lang="en-US" sz="1050" kern="1200" dirty="0">
            <a:latin typeface="Arial" panose="020B0604020202020204" pitchFamily="34" charset="0"/>
            <a:ea typeface="Tahoma" panose="020B0604030504040204" pitchFamily="34" charset="0"/>
            <a:cs typeface="Arial" panose="020B0604020202020204" pitchFamily="34" charset="0"/>
          </a:endParaRPr>
        </a:p>
        <a:p>
          <a:pPr marL="228600" lvl="1" indent="-228600" algn="l" defTabSz="1066800" rtl="0">
            <a:lnSpc>
              <a:spcPct val="90000"/>
            </a:lnSpc>
            <a:spcBef>
              <a:spcPct val="0"/>
            </a:spcBef>
            <a:spcAft>
              <a:spcPct val="15000"/>
            </a:spcAft>
            <a:buChar char="•"/>
          </a:pPr>
          <a:r>
            <a:rPr lang="en-US" sz="2400" kern="1200" dirty="0">
              <a:latin typeface="Arial" panose="020B0604020202020204" pitchFamily="34" charset="0"/>
              <a:ea typeface="Tahoma" panose="020B0604030504040204" pitchFamily="34" charset="0"/>
              <a:cs typeface="Arial" panose="020B0604020202020204" pitchFamily="34" charset="0"/>
            </a:rPr>
            <a:t>Train Providers</a:t>
          </a:r>
        </a:p>
        <a:p>
          <a:pPr marL="228600" lvl="1" indent="-228600" algn="l" defTabSz="1066800" rtl="0">
            <a:lnSpc>
              <a:spcPct val="90000"/>
            </a:lnSpc>
            <a:spcBef>
              <a:spcPct val="0"/>
            </a:spcBef>
            <a:spcAft>
              <a:spcPct val="15000"/>
            </a:spcAft>
            <a:buChar char="•"/>
          </a:pPr>
          <a:r>
            <a:rPr lang="en-US" sz="2400" kern="1200" dirty="0">
              <a:latin typeface="Arial" panose="020B0604020202020204" pitchFamily="34" charset="0"/>
              <a:ea typeface="Tahoma" panose="020B0604030504040204" pitchFamily="34" charset="0"/>
              <a:cs typeface="Arial" panose="020B0604020202020204" pitchFamily="34" charset="0"/>
            </a:rPr>
            <a:t>Training Evaluations</a:t>
          </a:r>
        </a:p>
        <a:p>
          <a:pPr marL="228600" lvl="1" indent="-228600" algn="l" defTabSz="1066800" rtl="0">
            <a:lnSpc>
              <a:spcPct val="90000"/>
            </a:lnSpc>
            <a:spcBef>
              <a:spcPct val="0"/>
            </a:spcBef>
            <a:spcAft>
              <a:spcPct val="15000"/>
            </a:spcAft>
            <a:buChar char="•"/>
          </a:pPr>
          <a:r>
            <a:rPr lang="en-US" sz="2400" kern="1200" dirty="0">
              <a:latin typeface="Arial" panose="020B0604020202020204" pitchFamily="34" charset="0"/>
              <a:ea typeface="Tahoma" panose="020B0604030504040204" pitchFamily="34" charset="0"/>
              <a:cs typeface="Arial" panose="020B0604020202020204" pitchFamily="34" charset="0"/>
            </a:rPr>
            <a:t>Observations</a:t>
          </a:r>
        </a:p>
        <a:p>
          <a:pPr marL="285750" lvl="1" indent="-285750" algn="l" defTabSz="1244600" rtl="0">
            <a:lnSpc>
              <a:spcPct val="90000"/>
            </a:lnSpc>
            <a:spcBef>
              <a:spcPct val="0"/>
            </a:spcBef>
            <a:spcAft>
              <a:spcPct val="15000"/>
            </a:spcAft>
            <a:buChar char="•"/>
          </a:pPr>
          <a:endParaRPr lang="en-US" sz="2800" kern="1200" dirty="0">
            <a:latin typeface="Tahoma" panose="020B0604030504040204" pitchFamily="34" charset="0"/>
            <a:ea typeface="Tahoma" panose="020B0604030504040204" pitchFamily="34" charset="0"/>
            <a:cs typeface="Tahoma" panose="020B0604030504040204" pitchFamily="34" charset="0"/>
          </a:endParaRPr>
        </a:p>
      </dsp:txBody>
      <dsp:txXfrm rot="-5400000">
        <a:off x="2578607" y="2916665"/>
        <a:ext cx="4486936" cy="1797790"/>
      </dsp:txXfrm>
    </dsp:sp>
    <dsp:sp modelId="{10C5FECD-1785-4E2B-941D-5F03FF0BC3F5}">
      <dsp:nvSpPr>
        <dsp:cNvPr id="0" name=""/>
        <dsp:cNvSpPr/>
      </dsp:nvSpPr>
      <dsp:spPr>
        <a:xfrm>
          <a:off x="0" y="2614959"/>
          <a:ext cx="2578608" cy="2490378"/>
        </a:xfrm>
        <a:prstGeom prst="roundRect">
          <a:avLst/>
        </a:prstGeom>
        <a:solidFill>
          <a:srgbClr val="00A0AF"/>
        </a:solidFill>
        <a:ln w="25400" cap="flat" cmpd="sng" algn="ctr">
          <a:solidFill>
            <a:srgbClr val="92D05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rtl="0">
            <a:lnSpc>
              <a:spcPct val="90000"/>
            </a:lnSpc>
            <a:spcBef>
              <a:spcPct val="0"/>
            </a:spcBef>
            <a:spcAft>
              <a:spcPct val="35000"/>
            </a:spcAft>
            <a:buNone/>
          </a:pPr>
          <a:r>
            <a:rPr lang="en-US" sz="2400" b="1" kern="1200" dirty="0">
              <a:latin typeface="Arial" panose="020B0604020202020204" pitchFamily="34" charset="0"/>
              <a:cs typeface="Arial" panose="020B0604020202020204" pitchFamily="34" charset="0"/>
            </a:rPr>
            <a:t>Lead Trainer Expectations</a:t>
          </a:r>
        </a:p>
      </dsp:txBody>
      <dsp:txXfrm>
        <a:off x="121570" y="2736529"/>
        <a:ext cx="2335468" cy="224723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263639-1789-4C7B-B587-229E496C72B9}">
      <dsp:nvSpPr>
        <dsp:cNvPr id="0" name=""/>
        <dsp:cNvSpPr/>
      </dsp:nvSpPr>
      <dsp:spPr>
        <a:xfrm rot="5400000">
          <a:off x="3874552" y="-1046844"/>
          <a:ext cx="1992302" cy="4584192"/>
        </a:xfrm>
        <a:prstGeom prst="round2SameRect">
          <a:avLst/>
        </a:prstGeom>
        <a:solidFill>
          <a:srgbClr val="00CCFF">
            <a:alpha val="41176"/>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85750" lvl="1" indent="-285750" algn="l" defTabSz="1244600" rtl="0">
            <a:lnSpc>
              <a:spcPct val="100000"/>
            </a:lnSpc>
            <a:spcBef>
              <a:spcPct val="0"/>
            </a:spcBef>
            <a:spcAft>
              <a:spcPct val="15000"/>
            </a:spcAft>
            <a:buChar char="•"/>
          </a:pPr>
          <a:r>
            <a:rPr lang="en-US" sz="2800" kern="1200" dirty="0">
              <a:latin typeface="Tahoma" panose="020B0604030504040204" pitchFamily="34" charset="0"/>
              <a:ea typeface="Tahoma" panose="020B0604030504040204" pitchFamily="34" charset="0"/>
              <a:cs typeface="Tahoma" panose="020B0604030504040204" pitchFamily="34" charset="0"/>
            </a:rPr>
            <a:t>Strengths </a:t>
          </a:r>
        </a:p>
        <a:p>
          <a:pPr marL="285750" lvl="1" indent="-285750" algn="l" defTabSz="1244600" rtl="0">
            <a:lnSpc>
              <a:spcPct val="100000"/>
            </a:lnSpc>
            <a:spcBef>
              <a:spcPct val="0"/>
            </a:spcBef>
            <a:spcAft>
              <a:spcPct val="15000"/>
            </a:spcAft>
            <a:buChar char="•"/>
          </a:pPr>
          <a:r>
            <a:rPr lang="en-US" sz="2800" kern="1200" dirty="0">
              <a:latin typeface="Tahoma" panose="020B0604030504040204" pitchFamily="34" charset="0"/>
              <a:ea typeface="Tahoma" panose="020B0604030504040204" pitchFamily="34" charset="0"/>
              <a:cs typeface="Tahoma" panose="020B0604030504040204" pitchFamily="34" charset="0"/>
            </a:rPr>
            <a:t>Weaknesses </a:t>
          </a:r>
        </a:p>
        <a:p>
          <a:pPr marL="285750" lvl="1" indent="-285750" algn="l" defTabSz="1244600" rtl="0">
            <a:lnSpc>
              <a:spcPct val="100000"/>
            </a:lnSpc>
            <a:spcBef>
              <a:spcPct val="0"/>
            </a:spcBef>
            <a:spcAft>
              <a:spcPct val="15000"/>
            </a:spcAft>
            <a:buChar char="•"/>
          </a:pPr>
          <a:r>
            <a:rPr lang="en-US" sz="2800" kern="1200" dirty="0">
              <a:latin typeface="Tahoma" panose="020B0604030504040204" pitchFamily="34" charset="0"/>
              <a:ea typeface="Tahoma" panose="020B0604030504040204" pitchFamily="34" charset="0"/>
              <a:cs typeface="Tahoma" panose="020B0604030504040204" pitchFamily="34" charset="0"/>
            </a:rPr>
            <a:t>Opportunities</a:t>
          </a:r>
        </a:p>
        <a:p>
          <a:pPr marL="228600" lvl="1" indent="-228600" algn="l" defTabSz="977900" rtl="0">
            <a:lnSpc>
              <a:spcPct val="90000"/>
            </a:lnSpc>
            <a:spcBef>
              <a:spcPct val="0"/>
            </a:spcBef>
            <a:spcAft>
              <a:spcPct val="15000"/>
            </a:spcAft>
            <a:buChar char="•"/>
          </a:pPr>
          <a:endParaRPr lang="en-US" sz="2200" kern="1200" dirty="0"/>
        </a:p>
      </dsp:txBody>
      <dsp:txXfrm rot="-5400000">
        <a:off x="2578607" y="346357"/>
        <a:ext cx="4486936" cy="1797790"/>
      </dsp:txXfrm>
    </dsp:sp>
    <dsp:sp modelId="{A59BD3C9-A7CD-4836-9BE6-55E30E642397}">
      <dsp:nvSpPr>
        <dsp:cNvPr id="0" name=""/>
        <dsp:cNvSpPr/>
      </dsp:nvSpPr>
      <dsp:spPr>
        <a:xfrm>
          <a:off x="0" y="62"/>
          <a:ext cx="2578608" cy="2490378"/>
        </a:xfrm>
        <a:prstGeom prst="roundRect">
          <a:avLst/>
        </a:prstGeom>
        <a:solidFill>
          <a:srgbClr val="00A0AF"/>
        </a:solidFill>
        <a:ln w="25400" cap="flat" cmpd="sng" algn="ctr">
          <a:solidFill>
            <a:srgbClr val="92D05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rtl="0">
            <a:lnSpc>
              <a:spcPct val="90000"/>
            </a:lnSpc>
            <a:spcBef>
              <a:spcPct val="0"/>
            </a:spcBef>
            <a:spcAft>
              <a:spcPct val="35000"/>
            </a:spcAft>
            <a:buNone/>
          </a:pPr>
          <a:r>
            <a:rPr lang="en-US" sz="3100" b="1" kern="1200" dirty="0"/>
            <a:t>APD Training Analysis: </a:t>
          </a:r>
          <a:endParaRPr lang="en-US" sz="3100" kern="1200" dirty="0"/>
        </a:p>
      </dsp:txBody>
      <dsp:txXfrm>
        <a:off x="121570" y="121632"/>
        <a:ext cx="2335468" cy="2247238"/>
      </dsp:txXfrm>
    </dsp:sp>
    <dsp:sp modelId="{7CEFBC8E-37EE-411D-B079-3AC667603F95}">
      <dsp:nvSpPr>
        <dsp:cNvPr id="0" name=""/>
        <dsp:cNvSpPr/>
      </dsp:nvSpPr>
      <dsp:spPr>
        <a:xfrm rot="5400000">
          <a:off x="3874552" y="1568052"/>
          <a:ext cx="1992302" cy="4584192"/>
        </a:xfrm>
        <a:prstGeom prst="round2SameRect">
          <a:avLst/>
        </a:prstGeom>
        <a:solidFill>
          <a:srgbClr val="00CCFF">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l" defTabSz="1200150" rtl="0">
            <a:lnSpc>
              <a:spcPct val="90000"/>
            </a:lnSpc>
            <a:spcBef>
              <a:spcPct val="0"/>
            </a:spcBef>
            <a:spcAft>
              <a:spcPct val="15000"/>
            </a:spcAft>
            <a:buChar char="•"/>
          </a:pPr>
          <a:r>
            <a:rPr lang="en-US" sz="2700" kern="1200" dirty="0">
              <a:latin typeface="Tahoma" panose="020B0604030504040204" pitchFamily="34" charset="0"/>
              <a:ea typeface="Tahoma" panose="020B0604030504040204" pitchFamily="34" charset="0"/>
              <a:cs typeface="Tahoma" panose="020B0604030504040204" pitchFamily="34" charset="0"/>
            </a:rPr>
            <a:t>Encouraging</a:t>
          </a:r>
        </a:p>
        <a:p>
          <a:pPr marL="228600" lvl="1" indent="-228600" algn="l" defTabSz="1200150" rtl="0">
            <a:lnSpc>
              <a:spcPct val="90000"/>
            </a:lnSpc>
            <a:spcBef>
              <a:spcPct val="0"/>
            </a:spcBef>
            <a:spcAft>
              <a:spcPct val="15000"/>
            </a:spcAft>
            <a:buChar char="•"/>
          </a:pPr>
          <a:r>
            <a:rPr lang="en-US" sz="2700" kern="1200" dirty="0">
              <a:latin typeface="Tahoma" panose="020B0604030504040204" pitchFamily="34" charset="0"/>
              <a:ea typeface="Tahoma" panose="020B0604030504040204" pitchFamily="34" charset="0"/>
              <a:cs typeface="Tahoma" panose="020B0604030504040204" pitchFamily="34" charset="0"/>
            </a:rPr>
            <a:t>Enabling</a:t>
          </a:r>
        </a:p>
        <a:p>
          <a:pPr marL="228600" lvl="1" indent="-228600" algn="l" defTabSz="1200150" rtl="0">
            <a:lnSpc>
              <a:spcPct val="90000"/>
            </a:lnSpc>
            <a:spcBef>
              <a:spcPct val="0"/>
            </a:spcBef>
            <a:spcAft>
              <a:spcPct val="15000"/>
            </a:spcAft>
            <a:buChar char="•"/>
          </a:pPr>
          <a:r>
            <a:rPr lang="en-US" sz="2700" kern="1200" dirty="0">
              <a:latin typeface="Tahoma" panose="020B0604030504040204" pitchFamily="34" charset="0"/>
              <a:ea typeface="Tahoma" panose="020B0604030504040204" pitchFamily="34" charset="0"/>
              <a:cs typeface="Tahoma" panose="020B0604030504040204" pitchFamily="34" charset="0"/>
            </a:rPr>
            <a:t>Engaging</a:t>
          </a:r>
        </a:p>
        <a:p>
          <a:pPr marL="228600" lvl="1" indent="-228600" algn="l" defTabSz="1200150" rtl="0">
            <a:lnSpc>
              <a:spcPct val="90000"/>
            </a:lnSpc>
            <a:spcBef>
              <a:spcPct val="0"/>
            </a:spcBef>
            <a:spcAft>
              <a:spcPct val="15000"/>
            </a:spcAft>
            <a:buChar char="•"/>
          </a:pPr>
          <a:r>
            <a:rPr lang="en-US" sz="2700" kern="1200" dirty="0">
              <a:latin typeface="Tahoma" panose="020B0604030504040204" pitchFamily="34" charset="0"/>
              <a:ea typeface="Tahoma" panose="020B0604030504040204" pitchFamily="34" charset="0"/>
              <a:cs typeface="Tahoma" panose="020B0604030504040204" pitchFamily="34" charset="0"/>
            </a:rPr>
            <a:t>Empowering </a:t>
          </a:r>
        </a:p>
      </dsp:txBody>
      <dsp:txXfrm rot="-5400000">
        <a:off x="2578607" y="2961253"/>
        <a:ext cx="4486936" cy="1797790"/>
      </dsp:txXfrm>
    </dsp:sp>
    <dsp:sp modelId="{10C5FECD-1785-4E2B-941D-5F03FF0BC3F5}">
      <dsp:nvSpPr>
        <dsp:cNvPr id="0" name=""/>
        <dsp:cNvSpPr/>
      </dsp:nvSpPr>
      <dsp:spPr>
        <a:xfrm>
          <a:off x="0" y="2614959"/>
          <a:ext cx="2578608" cy="2490378"/>
        </a:xfrm>
        <a:prstGeom prst="roundRect">
          <a:avLst/>
        </a:prstGeom>
        <a:solidFill>
          <a:srgbClr val="00A0AF"/>
        </a:solidFill>
        <a:ln w="25400" cap="flat" cmpd="sng" algn="ctr">
          <a:solidFill>
            <a:srgbClr val="92D05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rtl="0">
            <a:lnSpc>
              <a:spcPct val="90000"/>
            </a:lnSpc>
            <a:spcBef>
              <a:spcPct val="0"/>
            </a:spcBef>
            <a:spcAft>
              <a:spcPct val="35000"/>
            </a:spcAft>
            <a:buNone/>
          </a:pPr>
          <a:r>
            <a:rPr lang="en-US" sz="3100" b="1" kern="1200" dirty="0"/>
            <a:t>APD Training Solutions: Closes the GAPS</a:t>
          </a:r>
          <a:endParaRPr lang="en-US" sz="3100" kern="1200" dirty="0"/>
        </a:p>
      </dsp:txBody>
      <dsp:txXfrm>
        <a:off x="121570" y="2736529"/>
        <a:ext cx="2335468" cy="2247238"/>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1"/>
            <a:ext cx="3038475" cy="465138"/>
          </a:xfrm>
          <a:prstGeom prst="rect">
            <a:avLst/>
          </a:prstGeom>
          <a:noFill/>
          <a:ln w="9525">
            <a:noFill/>
            <a:miter lim="800000"/>
            <a:headEnd/>
            <a:tailEnd/>
          </a:ln>
        </p:spPr>
        <p:txBody>
          <a:bodyPr vert="horz" wrap="square" lIns="93167" tIns="46584" rIns="93167" bIns="46584" numCol="1" anchor="t" anchorCtr="0" compatLnSpc="1">
            <a:prstTxWarp prst="textNoShape">
              <a:avLst/>
            </a:prstTxWarp>
          </a:bodyPr>
          <a:lstStyle>
            <a:lvl1pPr defTabSz="931769">
              <a:defRPr sz="1200">
                <a:latin typeface="Calibri" pitchFamily="34" charset="0"/>
              </a:defRPr>
            </a:lvl1pPr>
          </a:lstStyle>
          <a:p>
            <a:pPr>
              <a:defRPr/>
            </a:pPr>
            <a:endParaRPr lang="en-US"/>
          </a:p>
        </p:txBody>
      </p:sp>
      <p:sp>
        <p:nvSpPr>
          <p:cNvPr id="3" name="Date Placeholder 2"/>
          <p:cNvSpPr>
            <a:spLocks noGrp="1"/>
          </p:cNvSpPr>
          <p:nvPr>
            <p:ph type="dt" idx="1"/>
          </p:nvPr>
        </p:nvSpPr>
        <p:spPr bwMode="auto">
          <a:xfrm>
            <a:off x="3970339" y="1"/>
            <a:ext cx="3038475" cy="465138"/>
          </a:xfrm>
          <a:prstGeom prst="rect">
            <a:avLst/>
          </a:prstGeom>
          <a:noFill/>
          <a:ln w="9525">
            <a:noFill/>
            <a:miter lim="800000"/>
            <a:headEnd/>
            <a:tailEnd/>
          </a:ln>
        </p:spPr>
        <p:txBody>
          <a:bodyPr vert="horz" wrap="square" lIns="93167" tIns="46584" rIns="93167" bIns="46584" numCol="1" anchor="t" anchorCtr="0" compatLnSpc="1">
            <a:prstTxWarp prst="textNoShape">
              <a:avLst/>
            </a:prstTxWarp>
          </a:bodyPr>
          <a:lstStyle>
            <a:lvl1pPr algn="r" defTabSz="931769">
              <a:defRPr sz="1200">
                <a:latin typeface="Calibri" pitchFamily="34" charset="0"/>
              </a:defRPr>
            </a:lvl1pPr>
          </a:lstStyle>
          <a:p>
            <a:pPr>
              <a:defRPr/>
            </a:pPr>
            <a:fld id="{D0B98CD9-71C3-4E91-AE14-9B079CEA3F81}" type="datetimeFigureOut">
              <a:rPr lang="en-US"/>
              <a:pPr>
                <a:defRPr/>
              </a:pPr>
              <a:t>6/15/2017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31" tIns="45715" rIns="91431" bIns="45715" rtlCol="0" anchor="ctr"/>
          <a:lstStyle/>
          <a:p>
            <a:pPr lvl="0"/>
            <a:endParaRPr lang="en-US" noProof="0" dirty="0"/>
          </a:p>
        </p:txBody>
      </p:sp>
      <p:sp>
        <p:nvSpPr>
          <p:cNvPr id="5" name="Notes Placeholder 4"/>
          <p:cNvSpPr>
            <a:spLocks noGrp="1"/>
          </p:cNvSpPr>
          <p:nvPr>
            <p:ph type="body" sz="quarter" idx="3"/>
          </p:nvPr>
        </p:nvSpPr>
        <p:spPr bwMode="auto">
          <a:xfrm>
            <a:off x="701675" y="4416426"/>
            <a:ext cx="5607050" cy="4183063"/>
          </a:xfrm>
          <a:prstGeom prst="rect">
            <a:avLst/>
          </a:prstGeom>
          <a:noFill/>
          <a:ln w="9525">
            <a:noFill/>
            <a:miter lim="800000"/>
            <a:headEnd/>
            <a:tailEnd/>
          </a:ln>
        </p:spPr>
        <p:txBody>
          <a:bodyPr vert="horz" wrap="square" lIns="93167" tIns="46584" rIns="93167" bIns="4658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bwMode="auto">
          <a:xfrm>
            <a:off x="1" y="8829676"/>
            <a:ext cx="3038475" cy="465138"/>
          </a:xfrm>
          <a:prstGeom prst="rect">
            <a:avLst/>
          </a:prstGeom>
          <a:noFill/>
          <a:ln w="9525">
            <a:noFill/>
            <a:miter lim="800000"/>
            <a:headEnd/>
            <a:tailEnd/>
          </a:ln>
        </p:spPr>
        <p:txBody>
          <a:bodyPr vert="horz" wrap="square" lIns="93167" tIns="46584" rIns="93167" bIns="46584" numCol="1" anchor="b" anchorCtr="0" compatLnSpc="1">
            <a:prstTxWarp prst="textNoShape">
              <a:avLst/>
            </a:prstTxWarp>
          </a:bodyPr>
          <a:lstStyle>
            <a:lvl1pPr defTabSz="931769">
              <a:defRPr sz="1200">
                <a:latin typeface="Calibri" pitchFamily="34" charset="0"/>
              </a:defRPr>
            </a:lvl1pPr>
          </a:lstStyle>
          <a:p>
            <a:pPr>
              <a:defRPr/>
            </a:pPr>
            <a:endParaRPr lang="en-US"/>
          </a:p>
        </p:txBody>
      </p:sp>
      <p:sp>
        <p:nvSpPr>
          <p:cNvPr id="7" name="Slide Number Placeholder 6"/>
          <p:cNvSpPr>
            <a:spLocks noGrp="1"/>
          </p:cNvSpPr>
          <p:nvPr>
            <p:ph type="sldNum" sz="quarter" idx="5"/>
          </p:nvPr>
        </p:nvSpPr>
        <p:spPr bwMode="auto">
          <a:xfrm>
            <a:off x="3970339" y="8829676"/>
            <a:ext cx="3038475" cy="465138"/>
          </a:xfrm>
          <a:prstGeom prst="rect">
            <a:avLst/>
          </a:prstGeom>
          <a:noFill/>
          <a:ln w="9525">
            <a:noFill/>
            <a:miter lim="800000"/>
            <a:headEnd/>
            <a:tailEnd/>
          </a:ln>
        </p:spPr>
        <p:txBody>
          <a:bodyPr vert="horz" wrap="square" lIns="93167" tIns="46584" rIns="93167" bIns="46584" numCol="1" anchor="b" anchorCtr="0" compatLnSpc="1">
            <a:prstTxWarp prst="textNoShape">
              <a:avLst/>
            </a:prstTxWarp>
          </a:bodyPr>
          <a:lstStyle>
            <a:lvl1pPr algn="r" defTabSz="931769">
              <a:defRPr sz="1200">
                <a:latin typeface="Calibri" pitchFamily="34" charset="0"/>
              </a:defRPr>
            </a:lvl1pPr>
          </a:lstStyle>
          <a:p>
            <a:pPr>
              <a:defRPr/>
            </a:pPr>
            <a:fld id="{C6FF1081-10F1-448B-91C1-9AFB1E29ABF3}" type="slidenum">
              <a:rPr lang="en-US"/>
              <a:pPr>
                <a:defRPr/>
              </a:pPr>
              <a:t>‹#›</a:t>
            </a:fld>
            <a:endParaRPr lang="en-US"/>
          </a:p>
        </p:txBody>
      </p:sp>
    </p:spTree>
    <p:extLst>
      <p:ext uri="{BB962C8B-B14F-4D97-AF65-F5344CB8AC3E}">
        <p14:creationId xmlns:p14="http://schemas.microsoft.com/office/powerpoint/2010/main" val="181855884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apdcares.org/providers/training/docs/apd-resources.pdf"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apdcares.org/providers/training/docs/apd-resources.pdf"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apd.myflorida.com/providers/training/web-based.htm"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3" Type="http://schemas.openxmlformats.org/officeDocument/2006/relationships/hyperlink" Target="mailto:Pamela.London@apdcares.org" TargetMode="External"/><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Slide Image Placeholder 1"/>
          <p:cNvSpPr>
            <a:spLocks noGrp="1" noRot="1" noChangeAspect="1"/>
          </p:cNvSpPr>
          <p:nvPr>
            <p:ph type="sldImg"/>
          </p:nvPr>
        </p:nvSpPr>
        <p:spPr bwMode="auto">
          <a:xfrm>
            <a:off x="685800" y="228600"/>
            <a:ext cx="5130800" cy="3848100"/>
          </a:xfrm>
          <a:noFill/>
          <a:ln>
            <a:solidFill>
              <a:srgbClr val="000000"/>
            </a:solidFill>
            <a:miter lim="800000"/>
            <a:headEnd/>
            <a:tailEnd/>
          </a:ln>
        </p:spPr>
      </p:sp>
      <p:sp>
        <p:nvSpPr>
          <p:cNvPr id="7170" name="Notes Placeholder 2"/>
          <p:cNvSpPr>
            <a:spLocks noGrp="1"/>
          </p:cNvSpPr>
          <p:nvPr>
            <p:ph type="body" idx="1"/>
          </p:nvPr>
        </p:nvSpPr>
        <p:spPr>
          <a:xfrm>
            <a:off x="685800" y="4419601"/>
            <a:ext cx="5607050" cy="3809999"/>
          </a:xfrm>
          <a:noFill/>
          <a:ln/>
        </p:spPr>
        <p:txBody>
          <a:bodyPr/>
          <a:lstStyle/>
          <a:p>
            <a:pPr eaLnBrk="1" hangingPunct="1">
              <a:spcBef>
                <a:spcPct val="0"/>
              </a:spcBef>
            </a:pPr>
            <a:r>
              <a:rPr lang="en-US" sz="1000" b="1" dirty="0">
                <a:latin typeface="Arial" charset="0"/>
              </a:rPr>
              <a:t>Slide 1</a:t>
            </a:r>
            <a:r>
              <a:rPr lang="en-US" sz="1000" dirty="0">
                <a:latin typeface="Arial" charset="0"/>
              </a:rPr>
              <a:t> – </a:t>
            </a:r>
            <a:r>
              <a:rPr lang="en-US" sz="1000" b="1" u="sng" dirty="0">
                <a:latin typeface="Arial" charset="0"/>
              </a:rPr>
              <a:t>Introduction Slide</a:t>
            </a:r>
          </a:p>
          <a:p>
            <a:pPr eaLnBrk="1" hangingPunct="1">
              <a:spcBef>
                <a:spcPct val="0"/>
              </a:spcBef>
            </a:pPr>
            <a:endParaRPr lang="en-US" sz="1000" dirty="0">
              <a:latin typeface="Arial" charset="0"/>
            </a:endParaRPr>
          </a:p>
          <a:p>
            <a:pPr eaLnBrk="1" hangingPunct="1">
              <a:spcBef>
                <a:spcPct val="0"/>
              </a:spcBef>
            </a:pPr>
            <a:r>
              <a:rPr lang="en-US" sz="1000" dirty="0">
                <a:latin typeface="Arial" charset="0"/>
              </a:rPr>
              <a:t>Good Afternoon!</a:t>
            </a:r>
          </a:p>
          <a:p>
            <a:pPr eaLnBrk="1" hangingPunct="1">
              <a:spcBef>
                <a:spcPct val="0"/>
              </a:spcBef>
            </a:pPr>
            <a:endParaRPr lang="en-US" sz="1000" dirty="0">
              <a:latin typeface="Arial" charset="0"/>
            </a:endParaRPr>
          </a:p>
          <a:p>
            <a:pPr eaLnBrk="1" hangingPunct="1">
              <a:spcBef>
                <a:spcPct val="0"/>
              </a:spcBef>
            </a:pPr>
            <a:r>
              <a:rPr lang="en-US" sz="1000" dirty="0">
                <a:latin typeface="Arial" charset="0"/>
              </a:rPr>
              <a:t>Welcome to the Agency for Persons with Disabilities TRAIN Florida presentation.</a:t>
            </a:r>
          </a:p>
          <a:p>
            <a:pPr eaLnBrk="1" hangingPunct="1">
              <a:spcBef>
                <a:spcPct val="0"/>
              </a:spcBef>
            </a:pPr>
            <a:endParaRPr lang="en-US" sz="1000" dirty="0">
              <a:latin typeface="Arial" charset="0"/>
            </a:endParaRPr>
          </a:p>
          <a:p>
            <a:pPr eaLnBrk="1" hangingPunct="1">
              <a:spcBef>
                <a:spcPct val="0"/>
              </a:spcBef>
            </a:pPr>
            <a:r>
              <a:rPr lang="en-US" sz="1000" dirty="0">
                <a:latin typeface="Arial" charset="0"/>
              </a:rPr>
              <a:t>A few housekeeping item before we get started:</a:t>
            </a:r>
          </a:p>
          <a:p>
            <a:pPr eaLnBrk="1" hangingPunct="1">
              <a:spcBef>
                <a:spcPct val="0"/>
              </a:spcBef>
            </a:pPr>
            <a:endParaRPr lang="en-US" sz="1000" dirty="0">
              <a:latin typeface="Arial" charset="0"/>
            </a:endParaRPr>
          </a:p>
          <a:p>
            <a:pPr marL="228600" indent="-228600" eaLnBrk="1" hangingPunct="1">
              <a:spcBef>
                <a:spcPct val="0"/>
              </a:spcBef>
              <a:buAutoNum type="arabicPeriod"/>
            </a:pPr>
            <a:r>
              <a:rPr lang="en-US" sz="1000" dirty="0">
                <a:latin typeface="Arial" charset="0"/>
              </a:rPr>
              <a:t>You should have a copy of the power point presentation.  If you do not, raise your hand and someone will assist you.</a:t>
            </a:r>
          </a:p>
          <a:p>
            <a:pPr marL="228600" indent="-228600" eaLnBrk="1" hangingPunct="1">
              <a:spcBef>
                <a:spcPct val="0"/>
              </a:spcBef>
              <a:buAutoNum type="arabicPeriod" startAt="2"/>
            </a:pPr>
            <a:r>
              <a:rPr lang="en-US" sz="1000" dirty="0">
                <a:latin typeface="Arial" charset="0"/>
              </a:rPr>
              <a:t>There are materials available in the back that will assist you with TRAIN Florida.</a:t>
            </a:r>
          </a:p>
          <a:p>
            <a:pPr marL="228600" indent="-228600" eaLnBrk="1" hangingPunct="1">
              <a:spcBef>
                <a:spcPct val="0"/>
              </a:spcBef>
              <a:buAutoNum type="arabicPeriod" startAt="3"/>
            </a:pPr>
            <a:r>
              <a:rPr lang="en-US" sz="1000" dirty="0">
                <a:latin typeface="Arial" charset="0"/>
              </a:rPr>
              <a:t>APD question cards are available for pick up.  Please complete the cards and leave them in the envelope in the back. </a:t>
            </a:r>
          </a:p>
          <a:p>
            <a:pPr marL="228600" indent="-228600" eaLnBrk="1" hangingPunct="1">
              <a:spcBef>
                <a:spcPct val="0"/>
              </a:spcBef>
              <a:buAutoNum type="arabicPeriod" startAt="3"/>
            </a:pPr>
            <a:r>
              <a:rPr lang="en-US" sz="1000" dirty="0">
                <a:latin typeface="Arial" charset="0"/>
              </a:rPr>
              <a:t>There will be time for questions at the end of the presentation. </a:t>
            </a:r>
          </a:p>
          <a:p>
            <a:pPr marL="228600" indent="-228600" eaLnBrk="1" hangingPunct="1">
              <a:spcBef>
                <a:spcPct val="0"/>
              </a:spcBef>
              <a:buAutoNum type="arabicPeriod" startAt="3"/>
            </a:pPr>
            <a:endParaRPr lang="en-US" sz="1000" dirty="0">
              <a:latin typeface="Arial" charset="0"/>
            </a:endParaRPr>
          </a:p>
          <a:p>
            <a:pPr marL="0" indent="0" eaLnBrk="1" hangingPunct="1">
              <a:spcBef>
                <a:spcPct val="0"/>
              </a:spcBef>
              <a:buNone/>
            </a:pPr>
            <a:endParaRPr lang="en-US" sz="1000" dirty="0">
              <a:latin typeface="Arial" charset="0"/>
            </a:endParaRPr>
          </a:p>
        </p:txBody>
      </p:sp>
      <p:sp>
        <p:nvSpPr>
          <p:cNvPr id="7171" name="Slide Number Placeholder 3"/>
          <p:cNvSpPr>
            <a:spLocks noGrp="1"/>
          </p:cNvSpPr>
          <p:nvPr>
            <p:ph type="sldNum" sz="quarter" idx="5"/>
          </p:nvPr>
        </p:nvSpPr>
        <p:spPr>
          <a:noFill/>
        </p:spPr>
        <p:txBody>
          <a:bodyPr/>
          <a:lstStyle/>
          <a:p>
            <a:fld id="{0AB681C2-9937-4547-B891-6DD03F6152A3}" type="slidenum">
              <a:rPr lang="en-US" smtClean="0"/>
              <a:pPr/>
              <a:t>1</a:t>
            </a:fld>
            <a:endParaRPr lang="en-US" dirty="0"/>
          </a:p>
        </p:txBody>
      </p:sp>
    </p:spTree>
    <p:extLst>
      <p:ext uri="{BB962C8B-B14F-4D97-AF65-F5344CB8AC3E}">
        <p14:creationId xmlns:p14="http://schemas.microsoft.com/office/powerpoint/2010/main" val="27410513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p:cNvSpPr>
            <a:spLocks noGrp="1" noRot="1" noChangeAspect="1" noTextEdit="1"/>
          </p:cNvSpPr>
          <p:nvPr>
            <p:ph type="sldImg"/>
          </p:nvPr>
        </p:nvSpPr>
        <p:spPr bwMode="auto">
          <a:xfrm>
            <a:off x="609600" y="304800"/>
            <a:ext cx="5181600" cy="3886200"/>
          </a:xfrm>
          <a:noFill/>
          <a:ln>
            <a:solidFill>
              <a:srgbClr val="000000"/>
            </a:solidFill>
            <a:miter lim="800000"/>
            <a:headEnd/>
            <a:tailEnd/>
          </a:ln>
        </p:spPr>
      </p:sp>
      <p:sp>
        <p:nvSpPr>
          <p:cNvPr id="9218" name="Notes Placeholder 2"/>
          <p:cNvSpPr>
            <a:spLocks noGrp="1"/>
          </p:cNvSpPr>
          <p:nvPr>
            <p:ph type="body" idx="1"/>
          </p:nvPr>
        </p:nvSpPr>
        <p:spPr>
          <a:xfrm>
            <a:off x="701675" y="4416427"/>
            <a:ext cx="5607050" cy="3584574"/>
          </a:xfrm>
          <a:noFill/>
          <a:ln/>
        </p:spPr>
        <p:txBody>
          <a:bodyPr/>
          <a:lstStyle/>
          <a:p>
            <a:pPr eaLnBrk="1" hangingPunct="1">
              <a:spcBef>
                <a:spcPct val="0"/>
              </a:spcBef>
            </a:pPr>
            <a:r>
              <a:rPr lang="en-US" sz="1000" b="1" dirty="0">
                <a:latin typeface="Arial" charset="0"/>
                <a:cs typeface="Arial" charset="0"/>
              </a:rPr>
              <a:t>Slide 14</a:t>
            </a:r>
            <a:r>
              <a:rPr lang="en-US" sz="1000" dirty="0">
                <a:latin typeface="Arial" charset="0"/>
                <a:cs typeface="Arial" charset="0"/>
              </a:rPr>
              <a:t>  </a:t>
            </a:r>
            <a:r>
              <a:rPr lang="en-US" sz="1000" b="1" u="sng" dirty="0">
                <a:latin typeface="Arial" charset="0"/>
                <a:cs typeface="Arial" charset="0"/>
              </a:rPr>
              <a:t>How Do I Register for TRAIN Florida</a:t>
            </a:r>
          </a:p>
          <a:p>
            <a:pPr eaLnBrk="1" hangingPunct="1">
              <a:spcBef>
                <a:spcPct val="0"/>
              </a:spcBef>
            </a:pPr>
            <a:endParaRPr lang="en-US" sz="1000" b="1" u="sng" dirty="0">
              <a:latin typeface="Arial" charset="0"/>
              <a:cs typeface="Arial" charset="0"/>
            </a:endParaRPr>
          </a:p>
          <a:p>
            <a:pPr lvl="0" algn="l"/>
            <a:r>
              <a:rPr lang="en-US" sz="1000" dirty="0">
                <a:latin typeface="Arial" panose="020B0604020202020204" pitchFamily="34" charset="0"/>
                <a:cs typeface="Arial" panose="020B0604020202020204" pitchFamily="34" charset="0"/>
              </a:rPr>
              <a:t> </a:t>
            </a:r>
            <a:endParaRPr lang="en-US" sz="1000" baseline="0" dirty="0">
              <a:solidFill>
                <a:srgbClr val="FFFFFF"/>
              </a:solidFill>
              <a:latin typeface="Tahoma" pitchFamily="34" charset="0"/>
              <a:cs typeface="Arial" charset="0"/>
            </a:endParaRPr>
          </a:p>
          <a:p>
            <a:pPr marL="796925" indent="-511175">
              <a:spcAft>
                <a:spcPts val="600"/>
              </a:spcAft>
              <a:buClr>
                <a:srgbClr val="00A0AF"/>
              </a:buClr>
              <a:buFont typeface="Wingdings" panose="05000000000000000000" pitchFamily="2" charset="2"/>
              <a:buChar char="q"/>
            </a:pPr>
            <a:r>
              <a:rPr lang="en-US" sz="1000" dirty="0"/>
              <a:t>Submit a request to the apd.lmssupport@apdcares.org – Include if you have staff to register also</a:t>
            </a:r>
          </a:p>
          <a:p>
            <a:pPr marL="796925" indent="-511175">
              <a:spcAft>
                <a:spcPts val="600"/>
              </a:spcAft>
              <a:buClr>
                <a:srgbClr val="00A0AF"/>
              </a:buClr>
              <a:buFont typeface="Wingdings" panose="05000000000000000000" pitchFamily="2" charset="2"/>
              <a:buChar char="q"/>
            </a:pPr>
            <a:r>
              <a:rPr lang="en-US" sz="1000" dirty="0"/>
              <a:t>Receive confirmation email</a:t>
            </a:r>
          </a:p>
          <a:p>
            <a:pPr marL="796925" indent="-511175">
              <a:spcAft>
                <a:spcPts val="600"/>
              </a:spcAft>
              <a:buClr>
                <a:srgbClr val="00A0AF"/>
              </a:buClr>
              <a:buFont typeface="Wingdings" panose="05000000000000000000" pitchFamily="2" charset="2"/>
              <a:buChar char="q"/>
            </a:pPr>
            <a:r>
              <a:rPr lang="en-US" sz="1000" dirty="0"/>
              <a:t>TRAIN Florida Support Team will set up learner account</a:t>
            </a:r>
          </a:p>
          <a:p>
            <a:pPr marL="796925" indent="-511175">
              <a:spcAft>
                <a:spcPts val="600"/>
              </a:spcAft>
              <a:buClr>
                <a:srgbClr val="00A0AF"/>
              </a:buClr>
              <a:buFont typeface="Wingdings" panose="05000000000000000000" pitchFamily="2" charset="2"/>
              <a:buChar char="q"/>
            </a:pPr>
            <a:r>
              <a:rPr lang="en-US" sz="1000" dirty="0"/>
              <a:t>Learner will read instructions and set up password</a:t>
            </a:r>
          </a:p>
          <a:p>
            <a:pPr marL="796925" indent="-511175">
              <a:spcAft>
                <a:spcPts val="600"/>
              </a:spcAft>
              <a:buClr>
                <a:srgbClr val="00A0AF"/>
              </a:buClr>
              <a:buFont typeface="Wingdings" panose="05000000000000000000" pitchFamily="2" charset="2"/>
              <a:buChar char="q"/>
            </a:pPr>
            <a:r>
              <a:rPr lang="en-US" sz="1000" dirty="0"/>
              <a:t>Once registered, if you have staff members to register, complete the spreadsheet and submit to the LMS Support team</a:t>
            </a:r>
          </a:p>
          <a:p>
            <a:pPr marL="796925" indent="-511175">
              <a:spcAft>
                <a:spcPts val="600"/>
              </a:spcAft>
              <a:buClr>
                <a:srgbClr val="00A0AF"/>
              </a:buClr>
              <a:buFont typeface="Wingdings" panose="05000000000000000000" pitchFamily="2" charset="2"/>
              <a:buChar char="q"/>
            </a:pPr>
            <a:r>
              <a:rPr lang="en-US" sz="1000" dirty="0"/>
              <a:t>The spreadsheet will be uploaded and you and each staff member will receive confirmation. </a:t>
            </a:r>
          </a:p>
          <a:p>
            <a:pPr marL="796925" indent="-511175">
              <a:spcAft>
                <a:spcPts val="600"/>
              </a:spcAft>
              <a:buClr>
                <a:srgbClr val="00A0AF"/>
              </a:buClr>
              <a:buFont typeface="Wingdings" panose="05000000000000000000" pitchFamily="2" charset="2"/>
              <a:buChar char="q"/>
            </a:pPr>
            <a:endParaRPr lang="en-US" sz="1000" dirty="0"/>
          </a:p>
          <a:p>
            <a:pPr marL="796925" indent="-511175">
              <a:spcAft>
                <a:spcPts val="600"/>
              </a:spcAft>
              <a:buClr>
                <a:srgbClr val="00A0AF"/>
              </a:buClr>
              <a:buFont typeface="Wingdings" panose="05000000000000000000" pitchFamily="2" charset="2"/>
              <a:buChar char="q"/>
            </a:pPr>
            <a:r>
              <a:rPr lang="en-US" sz="1000" dirty="0">
                <a:solidFill>
                  <a:srgbClr val="FF0000"/>
                </a:solidFill>
              </a:rPr>
              <a:t>REMINDER – DO NOT CONTACT THE PUBLIC HEALTH FOUNDATION OR THE DEPARTMENT OF HEALTH</a:t>
            </a:r>
          </a:p>
          <a:p>
            <a:pPr marL="796925" indent="-511175">
              <a:spcAft>
                <a:spcPts val="600"/>
              </a:spcAft>
              <a:buClr>
                <a:srgbClr val="00A0AF"/>
              </a:buClr>
              <a:buFont typeface="Wingdings" panose="05000000000000000000" pitchFamily="2" charset="2"/>
              <a:buChar char="q"/>
            </a:pPr>
            <a:r>
              <a:rPr lang="en-US" sz="1000" dirty="0">
                <a:solidFill>
                  <a:srgbClr val="FF0000"/>
                </a:solidFill>
              </a:rPr>
              <a:t>DO NOT CREATE YOUR OWN ACCOUNT</a:t>
            </a:r>
          </a:p>
          <a:p>
            <a:endParaRPr lang="en-US" sz="1000" dirty="0"/>
          </a:p>
          <a:p>
            <a:r>
              <a:rPr lang="en-US" sz="1000" kern="1200" dirty="0">
                <a:solidFill>
                  <a:schemeClr val="tx1"/>
                </a:solidFill>
                <a:effectLst/>
                <a:latin typeface="Arial" panose="020B0604020202020204" pitchFamily="34" charset="0"/>
                <a:cs typeface="Arial" panose="020B0604020202020204" pitchFamily="34" charset="0"/>
              </a:rPr>
              <a:t>The processes for bringing learners onboard TRAIN Florida are located on the </a:t>
            </a:r>
            <a:r>
              <a:rPr lang="en-US" sz="1000" b="1" u="sng" kern="1200" dirty="0">
                <a:solidFill>
                  <a:schemeClr val="tx1"/>
                </a:solidFill>
                <a:effectLst/>
                <a:latin typeface="Arial" panose="020B0604020202020204" pitchFamily="34" charset="0"/>
                <a:cs typeface="Arial" panose="020B0604020202020204" pitchFamily="34" charset="0"/>
                <a:hlinkClick r:id="rId3"/>
              </a:rPr>
              <a:t>APD Training Portal</a:t>
            </a:r>
            <a:r>
              <a:rPr lang="en-US" sz="1000" kern="1200" dirty="0">
                <a:solidFill>
                  <a:schemeClr val="tx1"/>
                </a:solidFill>
                <a:effectLst/>
                <a:latin typeface="Arial" panose="020B0604020202020204" pitchFamily="34" charset="0"/>
                <a:cs typeface="Arial" panose="020B0604020202020204" pitchFamily="34" charset="0"/>
              </a:rPr>
              <a:t> web page: TRAIN Florida Resources – Learner Help &amp; Support menu.  While some Providers do not understand the process for creating staff accounts in TRAIN Florida, other providers are not following the process or sharing the TRAIN Florida processes with their staff.</a:t>
            </a:r>
          </a:p>
          <a:p>
            <a:r>
              <a:rPr lang="en-US" sz="1000" kern="1200" dirty="0">
                <a:solidFill>
                  <a:schemeClr val="tx1"/>
                </a:solidFill>
                <a:effectLst/>
                <a:latin typeface="Arial" panose="020B0604020202020204" pitchFamily="34" charset="0"/>
                <a:cs typeface="Arial" panose="020B0604020202020204" pitchFamily="34" charset="0"/>
              </a:rPr>
              <a:t> </a:t>
            </a:r>
          </a:p>
          <a:p>
            <a:endParaRPr lang="en-US" sz="1000" dirty="0"/>
          </a:p>
        </p:txBody>
      </p:sp>
      <p:sp>
        <p:nvSpPr>
          <p:cNvPr id="9219" name="Slide Number Placeholder 3"/>
          <p:cNvSpPr txBox="1">
            <a:spLocks noGrp="1"/>
          </p:cNvSpPr>
          <p:nvPr/>
        </p:nvSpPr>
        <p:spPr bwMode="auto">
          <a:xfrm>
            <a:off x="3970339" y="8829676"/>
            <a:ext cx="3038475" cy="465138"/>
          </a:xfrm>
          <a:prstGeom prst="rect">
            <a:avLst/>
          </a:prstGeom>
          <a:noFill/>
          <a:ln w="9525">
            <a:noFill/>
            <a:miter lim="800000"/>
            <a:headEnd/>
            <a:tailEnd/>
          </a:ln>
        </p:spPr>
        <p:txBody>
          <a:bodyPr lIns="93167" tIns="46584" rIns="93167" bIns="46584" anchor="b"/>
          <a:lstStyle/>
          <a:p>
            <a:pPr algn="r" defTabSz="931769"/>
            <a:fld id="{528BBF78-D454-4E9B-BF39-F3E33DD93691}" type="slidenum">
              <a:rPr lang="en-US" sz="1200">
                <a:latin typeface="Calibri" pitchFamily="34" charset="0"/>
              </a:rPr>
              <a:pPr algn="r" defTabSz="931769"/>
              <a:t>10</a:t>
            </a:fld>
            <a:endParaRPr lang="en-US" sz="1200" dirty="0">
              <a:latin typeface="Calibri" pitchFamily="34" charset="0"/>
            </a:endParaRPr>
          </a:p>
        </p:txBody>
      </p:sp>
    </p:spTree>
    <p:extLst>
      <p:ext uri="{BB962C8B-B14F-4D97-AF65-F5344CB8AC3E}">
        <p14:creationId xmlns:p14="http://schemas.microsoft.com/office/powerpoint/2010/main" val="29958952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p:cNvSpPr>
            <a:spLocks noGrp="1" noRot="1" noChangeAspect="1" noTextEdit="1"/>
          </p:cNvSpPr>
          <p:nvPr>
            <p:ph type="sldImg"/>
          </p:nvPr>
        </p:nvSpPr>
        <p:spPr bwMode="auto">
          <a:xfrm>
            <a:off x="684213" y="228600"/>
            <a:ext cx="5384800" cy="4038600"/>
          </a:xfrm>
          <a:noFill/>
          <a:ln>
            <a:solidFill>
              <a:srgbClr val="000000"/>
            </a:solidFill>
            <a:miter lim="800000"/>
            <a:headEnd/>
            <a:tailEnd/>
          </a:ln>
        </p:spPr>
      </p:sp>
      <p:sp>
        <p:nvSpPr>
          <p:cNvPr id="9218" name="Notes Placeholder 2"/>
          <p:cNvSpPr>
            <a:spLocks noGrp="1"/>
          </p:cNvSpPr>
          <p:nvPr>
            <p:ph type="body" idx="1"/>
          </p:nvPr>
        </p:nvSpPr>
        <p:spPr>
          <a:xfrm>
            <a:off x="701675" y="4416427"/>
            <a:ext cx="5607050" cy="3584574"/>
          </a:xfrm>
          <a:noFill/>
          <a:ln/>
        </p:spPr>
        <p:txBody>
          <a:bodyPr/>
          <a:lstStyle/>
          <a:p>
            <a:pPr eaLnBrk="1" hangingPunct="1">
              <a:spcBef>
                <a:spcPct val="0"/>
              </a:spcBef>
            </a:pPr>
            <a:r>
              <a:rPr lang="en-US" sz="1000" b="1" dirty="0">
                <a:latin typeface="Arial" charset="0"/>
                <a:cs typeface="Arial" charset="0"/>
              </a:rPr>
              <a:t>Slide 12</a:t>
            </a:r>
            <a:r>
              <a:rPr lang="en-US" sz="1000" dirty="0">
                <a:latin typeface="Arial" charset="0"/>
                <a:cs typeface="Arial" charset="0"/>
              </a:rPr>
              <a:t> –</a:t>
            </a:r>
            <a:r>
              <a:rPr lang="en-US" sz="1000" b="1" u="sng" dirty="0">
                <a:latin typeface="Arial" charset="0"/>
                <a:cs typeface="Arial" charset="0"/>
              </a:rPr>
              <a:t>Requirements Registering New Perspective Employees</a:t>
            </a:r>
          </a:p>
          <a:p>
            <a:pPr eaLnBrk="1" hangingPunct="1">
              <a:spcBef>
                <a:spcPct val="0"/>
              </a:spcBef>
            </a:pPr>
            <a:endParaRPr lang="en-US" sz="1000" b="1" kern="1200" dirty="0">
              <a:solidFill>
                <a:schemeClr val="tx1"/>
              </a:solidFill>
              <a:latin typeface="Arial" charset="0"/>
              <a:ea typeface="+mn-ea"/>
              <a:cs typeface="Arial" charset="0"/>
            </a:endParaRPr>
          </a:p>
          <a:p>
            <a:pPr eaLnBrk="1" hangingPunct="1">
              <a:spcBef>
                <a:spcPct val="0"/>
              </a:spcBef>
            </a:pPr>
            <a:endParaRPr lang="en-US" sz="1000" b="1" dirty="0">
              <a:latin typeface="Arial" charset="0"/>
              <a:cs typeface="Arial" charset="0"/>
            </a:endParaRPr>
          </a:p>
          <a:p>
            <a:pPr marL="796925" indent="-511175">
              <a:spcAft>
                <a:spcPts val="600"/>
              </a:spcAft>
              <a:buClr>
                <a:srgbClr val="00A0AF"/>
              </a:buClr>
              <a:buFont typeface="Wingdings" panose="05000000000000000000" pitchFamily="2" charset="2"/>
              <a:buChar char="q"/>
            </a:pPr>
            <a:r>
              <a:rPr lang="en-US" sz="1000" dirty="0"/>
              <a:t>Only Perspective Employees are authorized to Create a TRAIN Florida Learner Account</a:t>
            </a:r>
          </a:p>
          <a:p>
            <a:pPr marL="796925" indent="-511175">
              <a:spcAft>
                <a:spcPts val="600"/>
              </a:spcAft>
              <a:buClr>
                <a:srgbClr val="00A0AF"/>
              </a:buClr>
              <a:buFont typeface="Wingdings" panose="05000000000000000000" pitchFamily="2" charset="2"/>
              <a:buChar char="q"/>
            </a:pPr>
            <a:r>
              <a:rPr lang="en-US" sz="1000" dirty="0"/>
              <a:t>Must have an individual valid email account</a:t>
            </a:r>
          </a:p>
          <a:p>
            <a:pPr marL="796925" indent="-511175">
              <a:spcAft>
                <a:spcPts val="600"/>
              </a:spcAft>
              <a:buClr>
                <a:srgbClr val="00A0AF"/>
              </a:buClr>
              <a:buFont typeface="Wingdings" panose="05000000000000000000" pitchFamily="2" charset="2"/>
              <a:buChar char="q"/>
            </a:pPr>
            <a:r>
              <a:rPr lang="en-US" sz="1000" dirty="0"/>
              <a:t>Employees only need one TRAIN Florida learner account</a:t>
            </a:r>
          </a:p>
          <a:p>
            <a:pPr marL="796925" indent="-511175">
              <a:spcAft>
                <a:spcPts val="600"/>
              </a:spcAft>
              <a:buClr>
                <a:srgbClr val="00A0AF"/>
              </a:buClr>
              <a:buFont typeface="Wingdings" panose="05000000000000000000" pitchFamily="2" charset="2"/>
              <a:buChar char="q"/>
            </a:pPr>
            <a:r>
              <a:rPr lang="en-US" sz="1000" dirty="0"/>
              <a:t>Provider will provide the perspective employee with the learner account  creation information and instructions</a:t>
            </a:r>
          </a:p>
          <a:p>
            <a:pPr marL="285750" indent="0">
              <a:spcAft>
                <a:spcPts val="600"/>
              </a:spcAft>
              <a:buClr>
                <a:srgbClr val="00A0AF"/>
              </a:buClr>
              <a:buFont typeface="Wingdings" panose="05000000000000000000" pitchFamily="2" charset="2"/>
              <a:buNone/>
            </a:pPr>
            <a:endParaRPr lang="en-US" sz="1000" dirty="0"/>
          </a:p>
          <a:p>
            <a:endParaRPr lang="en-US" sz="1000" dirty="0"/>
          </a:p>
        </p:txBody>
      </p:sp>
      <p:sp>
        <p:nvSpPr>
          <p:cNvPr id="9219" name="Slide Number Placeholder 3"/>
          <p:cNvSpPr txBox="1">
            <a:spLocks noGrp="1"/>
          </p:cNvSpPr>
          <p:nvPr/>
        </p:nvSpPr>
        <p:spPr bwMode="auto">
          <a:xfrm>
            <a:off x="3970339" y="8829676"/>
            <a:ext cx="3038475" cy="465138"/>
          </a:xfrm>
          <a:prstGeom prst="rect">
            <a:avLst/>
          </a:prstGeom>
          <a:noFill/>
          <a:ln w="9525">
            <a:noFill/>
            <a:miter lim="800000"/>
            <a:headEnd/>
            <a:tailEnd/>
          </a:ln>
        </p:spPr>
        <p:txBody>
          <a:bodyPr lIns="93167" tIns="46584" rIns="93167" bIns="46584" anchor="b"/>
          <a:lstStyle/>
          <a:p>
            <a:pPr algn="r" defTabSz="931769"/>
            <a:fld id="{528BBF78-D454-4E9B-BF39-F3E33DD93691}" type="slidenum">
              <a:rPr lang="en-US" sz="1200">
                <a:latin typeface="Calibri" pitchFamily="34" charset="0"/>
              </a:rPr>
              <a:pPr algn="r" defTabSz="931769"/>
              <a:t>11</a:t>
            </a:fld>
            <a:endParaRPr lang="en-US" sz="1200" dirty="0">
              <a:latin typeface="Calibri" pitchFamily="34" charset="0"/>
            </a:endParaRPr>
          </a:p>
        </p:txBody>
      </p:sp>
    </p:spTree>
    <p:extLst>
      <p:ext uri="{BB962C8B-B14F-4D97-AF65-F5344CB8AC3E}">
        <p14:creationId xmlns:p14="http://schemas.microsoft.com/office/powerpoint/2010/main" val="24268264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p:cNvSpPr>
            <a:spLocks noGrp="1" noRot="1" noChangeAspect="1" noTextEdit="1"/>
          </p:cNvSpPr>
          <p:nvPr>
            <p:ph type="sldImg"/>
          </p:nvPr>
        </p:nvSpPr>
        <p:spPr bwMode="auto">
          <a:xfrm>
            <a:off x="533400" y="228600"/>
            <a:ext cx="5486400" cy="4114800"/>
          </a:xfrm>
          <a:noFill/>
          <a:ln>
            <a:solidFill>
              <a:srgbClr val="000000"/>
            </a:solidFill>
            <a:miter lim="800000"/>
            <a:headEnd/>
            <a:tailEnd/>
          </a:ln>
        </p:spPr>
      </p:sp>
      <p:sp>
        <p:nvSpPr>
          <p:cNvPr id="9218" name="Notes Placeholder 2"/>
          <p:cNvSpPr>
            <a:spLocks noGrp="1"/>
          </p:cNvSpPr>
          <p:nvPr>
            <p:ph type="body" idx="1"/>
          </p:nvPr>
        </p:nvSpPr>
        <p:spPr>
          <a:xfrm>
            <a:off x="701675" y="4416427"/>
            <a:ext cx="5607050" cy="3584574"/>
          </a:xfrm>
          <a:noFill/>
          <a:ln/>
        </p:spPr>
        <p:txBody>
          <a:bodyPr/>
          <a:lstStyle/>
          <a:p>
            <a:pPr eaLnBrk="1" hangingPunct="1">
              <a:spcBef>
                <a:spcPct val="0"/>
              </a:spcBef>
            </a:pPr>
            <a:r>
              <a:rPr lang="en-US" sz="1000" b="1" dirty="0">
                <a:latin typeface="Arial" charset="0"/>
                <a:cs typeface="Arial" charset="0"/>
              </a:rPr>
              <a:t>Slide 13</a:t>
            </a:r>
            <a:r>
              <a:rPr lang="en-US" sz="1000" dirty="0">
                <a:latin typeface="Arial" charset="0"/>
                <a:cs typeface="Arial" charset="0"/>
              </a:rPr>
              <a:t> –</a:t>
            </a:r>
            <a:r>
              <a:rPr lang="en-US" sz="1000" b="1" u="sng" dirty="0">
                <a:latin typeface="Arial" charset="0"/>
                <a:cs typeface="Arial" charset="0"/>
              </a:rPr>
              <a:t>Registering New Perspective Employees</a:t>
            </a:r>
          </a:p>
          <a:p>
            <a:pPr eaLnBrk="1" hangingPunct="1">
              <a:spcBef>
                <a:spcPct val="0"/>
              </a:spcBef>
            </a:pPr>
            <a:endParaRPr lang="en-US" sz="1000" b="1" u="sng" dirty="0">
              <a:latin typeface="Arial" charset="0"/>
              <a:cs typeface="Arial" charset="0"/>
            </a:endParaRPr>
          </a:p>
          <a:p>
            <a:pPr eaLnBrk="1" hangingPunct="1">
              <a:spcBef>
                <a:spcPct val="0"/>
              </a:spcBef>
            </a:pPr>
            <a:endParaRPr lang="en-US" sz="1000" b="1" dirty="0">
              <a:latin typeface="Arial" charset="0"/>
              <a:cs typeface="Arial" charset="0"/>
            </a:endParaRPr>
          </a:p>
          <a:p>
            <a:pPr marL="796925" indent="-511175">
              <a:spcAft>
                <a:spcPts val="600"/>
              </a:spcAft>
              <a:buClr>
                <a:srgbClr val="00A0AF"/>
              </a:buClr>
              <a:buFont typeface="Wingdings" panose="05000000000000000000" pitchFamily="2" charset="2"/>
              <a:buChar char="q"/>
            </a:pPr>
            <a:r>
              <a:rPr lang="en-US" sz="1000" dirty="0"/>
              <a:t>Create a TRAIN Florida account</a:t>
            </a:r>
          </a:p>
          <a:p>
            <a:pPr marL="796925" indent="-511175">
              <a:spcAft>
                <a:spcPts val="600"/>
              </a:spcAft>
              <a:buClr>
                <a:srgbClr val="00A0AF"/>
              </a:buClr>
              <a:buFont typeface="Wingdings" panose="05000000000000000000" pitchFamily="2" charset="2"/>
              <a:buChar char="q"/>
            </a:pPr>
            <a:r>
              <a:rPr lang="en-US" sz="1000" dirty="0"/>
              <a:t>Locate, register and complete courses</a:t>
            </a:r>
          </a:p>
          <a:p>
            <a:pPr marL="796925" indent="-511175">
              <a:spcAft>
                <a:spcPts val="600"/>
              </a:spcAft>
              <a:buClr>
                <a:srgbClr val="00A0AF"/>
              </a:buClr>
              <a:buFont typeface="Wingdings" panose="05000000000000000000" pitchFamily="2" charset="2"/>
              <a:buChar char="q"/>
            </a:pPr>
            <a:r>
              <a:rPr lang="en-US" sz="1000" dirty="0"/>
              <a:t>Complete the APD Required courses</a:t>
            </a:r>
          </a:p>
          <a:p>
            <a:pPr marL="796925" indent="-511175">
              <a:spcAft>
                <a:spcPts val="600"/>
              </a:spcAft>
              <a:buClr>
                <a:srgbClr val="00A0AF"/>
              </a:buClr>
              <a:buFont typeface="Wingdings" panose="05000000000000000000" pitchFamily="2" charset="2"/>
              <a:buChar char="q"/>
            </a:pPr>
            <a:r>
              <a:rPr lang="en-US" sz="1000" dirty="0"/>
              <a:t>Provide Agency with a transcript</a:t>
            </a:r>
          </a:p>
          <a:p>
            <a:pPr marL="796925" indent="-511175">
              <a:spcAft>
                <a:spcPts val="600"/>
              </a:spcAft>
              <a:buClr>
                <a:srgbClr val="00A0AF"/>
              </a:buClr>
              <a:buFont typeface="Wingdings" panose="05000000000000000000" pitchFamily="2" charset="2"/>
              <a:buChar char="q"/>
            </a:pPr>
            <a:endParaRPr lang="en-US" sz="1000" dirty="0"/>
          </a:p>
          <a:p>
            <a:pPr marL="796925" indent="-511175">
              <a:spcAft>
                <a:spcPts val="600"/>
              </a:spcAft>
              <a:buClr>
                <a:srgbClr val="00A0AF"/>
              </a:buClr>
              <a:buFont typeface="Wingdings" panose="05000000000000000000" pitchFamily="2" charset="2"/>
              <a:buChar char="q"/>
            </a:pPr>
            <a:r>
              <a:rPr lang="en-US" sz="1000" dirty="0"/>
              <a:t>New employees do not need to complete the Zero Tolerance or Direct Care Core Competencies again.  They can present their certificate or transcripts from TRAIN Florida or from the trainer</a:t>
            </a:r>
          </a:p>
          <a:p>
            <a:pPr marL="796925" indent="-511175">
              <a:spcAft>
                <a:spcPts val="600"/>
              </a:spcAft>
              <a:buClr>
                <a:srgbClr val="00A0AF"/>
              </a:buClr>
              <a:buFont typeface="Wingdings" panose="05000000000000000000" pitchFamily="2" charset="2"/>
              <a:buChar char="q"/>
            </a:pPr>
            <a:r>
              <a:rPr lang="en-US" sz="1000" dirty="0"/>
              <a:t>Delmarva will accept a transcript</a:t>
            </a:r>
          </a:p>
          <a:p>
            <a:endParaRPr lang="en-US" sz="1000" dirty="0"/>
          </a:p>
        </p:txBody>
      </p:sp>
      <p:sp>
        <p:nvSpPr>
          <p:cNvPr id="9219" name="Slide Number Placeholder 3"/>
          <p:cNvSpPr txBox="1">
            <a:spLocks noGrp="1"/>
          </p:cNvSpPr>
          <p:nvPr/>
        </p:nvSpPr>
        <p:spPr bwMode="auto">
          <a:xfrm>
            <a:off x="3970339" y="8829676"/>
            <a:ext cx="3038475" cy="465138"/>
          </a:xfrm>
          <a:prstGeom prst="rect">
            <a:avLst/>
          </a:prstGeom>
          <a:noFill/>
          <a:ln w="9525">
            <a:noFill/>
            <a:miter lim="800000"/>
            <a:headEnd/>
            <a:tailEnd/>
          </a:ln>
        </p:spPr>
        <p:txBody>
          <a:bodyPr lIns="93167" tIns="46584" rIns="93167" bIns="46584" anchor="b"/>
          <a:lstStyle/>
          <a:p>
            <a:pPr algn="r" defTabSz="931769"/>
            <a:fld id="{528BBF78-D454-4E9B-BF39-F3E33DD93691}" type="slidenum">
              <a:rPr lang="en-US" sz="1200">
                <a:latin typeface="Calibri" pitchFamily="34" charset="0"/>
              </a:rPr>
              <a:pPr algn="r" defTabSz="931769"/>
              <a:t>12</a:t>
            </a:fld>
            <a:endParaRPr lang="en-US" sz="1200" dirty="0">
              <a:latin typeface="Calibri" pitchFamily="34" charset="0"/>
            </a:endParaRPr>
          </a:p>
        </p:txBody>
      </p:sp>
    </p:spTree>
    <p:extLst>
      <p:ext uri="{BB962C8B-B14F-4D97-AF65-F5344CB8AC3E}">
        <p14:creationId xmlns:p14="http://schemas.microsoft.com/office/powerpoint/2010/main" val="1847095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p:cNvSpPr>
            <a:spLocks noGrp="1" noRot="1" noChangeAspect="1" noTextEdit="1"/>
          </p:cNvSpPr>
          <p:nvPr>
            <p:ph type="sldImg"/>
          </p:nvPr>
        </p:nvSpPr>
        <p:spPr bwMode="auto">
          <a:xfrm>
            <a:off x="609600" y="381000"/>
            <a:ext cx="5105400" cy="3829050"/>
          </a:xfrm>
          <a:noFill/>
          <a:ln>
            <a:solidFill>
              <a:srgbClr val="000000"/>
            </a:solidFill>
            <a:miter lim="800000"/>
            <a:headEnd/>
            <a:tailEnd/>
          </a:ln>
        </p:spPr>
      </p:sp>
      <p:sp>
        <p:nvSpPr>
          <p:cNvPr id="9218" name="Notes Placeholder 2"/>
          <p:cNvSpPr>
            <a:spLocks noGrp="1"/>
          </p:cNvSpPr>
          <p:nvPr>
            <p:ph type="body" idx="1"/>
          </p:nvPr>
        </p:nvSpPr>
        <p:spPr>
          <a:xfrm>
            <a:off x="701675" y="4495800"/>
            <a:ext cx="5607050" cy="4183063"/>
          </a:xfrm>
          <a:noFill/>
          <a:ln/>
        </p:spPr>
        <p:txBody>
          <a:bodyPr/>
          <a:lstStyle/>
          <a:p>
            <a:pPr eaLnBrk="1" hangingPunct="1">
              <a:spcBef>
                <a:spcPct val="0"/>
              </a:spcBef>
            </a:pPr>
            <a:r>
              <a:rPr lang="en-US" sz="1000" b="1" dirty="0">
                <a:latin typeface="Arial" charset="0"/>
                <a:cs typeface="Arial" charset="0"/>
              </a:rPr>
              <a:t>Slide 8</a:t>
            </a:r>
            <a:r>
              <a:rPr lang="en-US" sz="1000" dirty="0">
                <a:latin typeface="Arial" charset="0"/>
                <a:cs typeface="Arial" charset="0"/>
              </a:rPr>
              <a:t>– </a:t>
            </a:r>
            <a:r>
              <a:rPr lang="en-US" sz="1000" b="1" u="sng" kern="1200" dirty="0">
                <a:solidFill>
                  <a:schemeClr val="tx1"/>
                </a:solidFill>
                <a:effectLst/>
                <a:latin typeface="Arial" panose="020B0604020202020204" pitchFamily="34" charset="0"/>
                <a:cs typeface="Arial" panose="020B0604020202020204" pitchFamily="34" charset="0"/>
              </a:rPr>
              <a:t>TRENDS AND CONDITIONS</a:t>
            </a:r>
          </a:p>
          <a:p>
            <a:pPr eaLnBrk="1" hangingPunct="1">
              <a:spcBef>
                <a:spcPct val="0"/>
              </a:spcBef>
            </a:pPr>
            <a:endParaRPr lang="en-US" sz="1200" b="1" u="sng" kern="1200" dirty="0">
              <a:solidFill>
                <a:schemeClr val="tx1"/>
              </a:solidFill>
              <a:effectLst/>
              <a:latin typeface="Arial" panose="020B0604020202020204" pitchFamily="34" charset="0"/>
              <a:cs typeface="Arial" panose="020B0604020202020204" pitchFamily="34" charset="0"/>
            </a:endParaRPr>
          </a:p>
          <a:p>
            <a:pPr lvl="0"/>
            <a:r>
              <a:rPr lang="en-US" sz="1000" kern="1200" dirty="0">
                <a:solidFill>
                  <a:schemeClr val="tx1"/>
                </a:solidFill>
                <a:effectLst/>
                <a:latin typeface="Arial" panose="020B0604020202020204" pitchFamily="34" charset="0"/>
                <a:cs typeface="Arial" panose="020B0604020202020204" pitchFamily="34" charset="0"/>
              </a:rPr>
              <a:t>Many providers are creating or having their staff create accounts directly in TRAIN Florida. Each person needs their own account login.</a:t>
            </a:r>
          </a:p>
          <a:p>
            <a:pPr lvl="0"/>
            <a:endParaRPr lang="en-US" sz="1000" kern="1200" dirty="0">
              <a:solidFill>
                <a:schemeClr val="tx1"/>
              </a:solidFill>
              <a:effectLst/>
              <a:latin typeface="Arial" panose="020B0604020202020204" pitchFamily="34" charset="0"/>
              <a:cs typeface="Arial" panose="020B0604020202020204" pitchFamily="34" charset="0"/>
            </a:endParaRPr>
          </a:p>
          <a:p>
            <a:pPr lvl="0"/>
            <a:r>
              <a:rPr lang="en-US" sz="1000" kern="1200" dirty="0">
                <a:solidFill>
                  <a:schemeClr val="tx1"/>
                </a:solidFill>
                <a:effectLst/>
                <a:latin typeface="Arial" panose="020B0604020202020204" pitchFamily="34" charset="0"/>
                <a:cs typeface="Arial" panose="020B0604020202020204" pitchFamily="34" charset="0"/>
              </a:rPr>
              <a:t>Many providers are creating multiple accounts.  You only need one account in TRAIN Florida. </a:t>
            </a:r>
          </a:p>
          <a:p>
            <a:pPr lvl="0"/>
            <a:endParaRPr lang="en-US" sz="1000" kern="1200" dirty="0">
              <a:solidFill>
                <a:schemeClr val="tx1"/>
              </a:solidFill>
              <a:effectLst/>
              <a:latin typeface="Arial" panose="020B0604020202020204" pitchFamily="34" charset="0"/>
              <a:cs typeface="Arial" panose="020B0604020202020204" pitchFamily="34" charset="0"/>
            </a:endParaRPr>
          </a:p>
          <a:p>
            <a:pPr lvl="0"/>
            <a:r>
              <a:rPr lang="en-US" sz="1000" kern="1200" dirty="0">
                <a:solidFill>
                  <a:schemeClr val="tx1"/>
                </a:solidFill>
                <a:effectLst/>
                <a:latin typeface="Arial" panose="020B0604020202020204" pitchFamily="34" charset="0"/>
                <a:cs typeface="Arial" panose="020B0604020202020204" pitchFamily="34" charset="0"/>
              </a:rPr>
              <a:t>The TRAIN Support team will set up new learner accounts. </a:t>
            </a:r>
          </a:p>
          <a:p>
            <a:pPr lvl="0"/>
            <a:endParaRPr lang="en-US" sz="1000" kern="1200" dirty="0">
              <a:solidFill>
                <a:schemeClr val="tx1"/>
              </a:solidFill>
              <a:effectLst/>
              <a:latin typeface="Arial" panose="020B0604020202020204" pitchFamily="34" charset="0"/>
              <a:cs typeface="Arial" panose="020B0604020202020204" pitchFamily="34" charset="0"/>
            </a:endParaRPr>
          </a:p>
          <a:p>
            <a:r>
              <a:rPr lang="en-US" sz="1000" kern="1200" dirty="0">
                <a:solidFill>
                  <a:schemeClr val="tx1"/>
                </a:solidFill>
                <a:effectLst/>
                <a:latin typeface="Arial" panose="020B0604020202020204" pitchFamily="34" charset="0"/>
                <a:cs typeface="Arial" panose="020B0604020202020204" pitchFamily="34" charset="0"/>
              </a:rPr>
              <a:t> Providers must read and  follow the instructions provided. The instructions are designed to guide you on what information to include.</a:t>
            </a:r>
          </a:p>
          <a:p>
            <a:pPr lvl="0"/>
            <a:endParaRPr lang="en-US" sz="1000" kern="1200" dirty="0">
              <a:solidFill>
                <a:schemeClr val="tx1"/>
              </a:solidFill>
              <a:effectLst/>
              <a:latin typeface="Arial" panose="020B0604020202020204" pitchFamily="34" charset="0"/>
              <a:cs typeface="Arial" panose="020B0604020202020204" pitchFamily="34" charset="0"/>
            </a:endParaRPr>
          </a:p>
          <a:p>
            <a:pPr lvl="0"/>
            <a:r>
              <a:rPr lang="en-US" sz="1000" kern="1200" dirty="0">
                <a:solidFill>
                  <a:schemeClr val="tx1"/>
                </a:solidFill>
                <a:effectLst/>
                <a:latin typeface="Arial" panose="020B0604020202020204" pitchFamily="34" charset="0"/>
                <a:cs typeface="Arial" panose="020B0604020202020204" pitchFamily="34" charset="0"/>
              </a:rPr>
              <a:t>Providers must fill out the Learner Batch upload spreadsheet correctly  and should not alter the spreadsheet.  This increases the APD LMS Support team processing time for reviewing, correcting and uploading the spreadsheet.</a:t>
            </a:r>
          </a:p>
          <a:p>
            <a:pPr lvl="0"/>
            <a:endParaRPr lang="en-US" sz="1000" kern="1200" dirty="0">
              <a:solidFill>
                <a:schemeClr val="tx1"/>
              </a:solidFill>
              <a:effectLst/>
              <a:latin typeface="Arial" panose="020B0604020202020204" pitchFamily="34" charset="0"/>
              <a:cs typeface="Arial" panose="020B0604020202020204" pitchFamily="34" charset="0"/>
            </a:endParaRPr>
          </a:p>
          <a:p>
            <a:pPr lvl="0"/>
            <a:r>
              <a:rPr lang="en-US" sz="1000" kern="1200" dirty="0">
                <a:solidFill>
                  <a:schemeClr val="tx1"/>
                </a:solidFill>
                <a:effectLst/>
                <a:latin typeface="Arial" panose="020B0604020202020204" pitchFamily="34" charset="0"/>
                <a:cs typeface="Arial" panose="020B0604020202020204" pitchFamily="34" charset="0"/>
              </a:rPr>
              <a:t>The processes for bringing learners onboard TRAIN Florida are located on the </a:t>
            </a:r>
            <a:r>
              <a:rPr lang="en-US" sz="1000" b="1" u="sng" kern="1200" dirty="0">
                <a:solidFill>
                  <a:schemeClr val="tx1"/>
                </a:solidFill>
                <a:effectLst/>
                <a:latin typeface="Arial" panose="020B0604020202020204" pitchFamily="34" charset="0"/>
                <a:cs typeface="Arial" panose="020B0604020202020204" pitchFamily="34" charset="0"/>
                <a:hlinkClick r:id="rId3"/>
              </a:rPr>
              <a:t>APD Training Portal</a:t>
            </a:r>
            <a:r>
              <a:rPr lang="en-US" sz="1000" kern="1200" dirty="0">
                <a:solidFill>
                  <a:schemeClr val="tx1"/>
                </a:solidFill>
                <a:effectLst/>
                <a:latin typeface="Arial" panose="020B0604020202020204" pitchFamily="34" charset="0"/>
                <a:cs typeface="Arial" panose="020B0604020202020204" pitchFamily="34" charset="0"/>
              </a:rPr>
              <a:t> web page: TRAIN Florida Resources – Learner Help &amp; Support menu.  While some Providers do not understand the process for creating staff accounts in TRAIN Florida, other providers are not following the process or sharing the TRAIN Florida processes with their staff.</a:t>
            </a:r>
          </a:p>
          <a:p>
            <a:r>
              <a:rPr lang="en-US" sz="1000" kern="1200" dirty="0">
                <a:solidFill>
                  <a:schemeClr val="tx1"/>
                </a:solidFill>
                <a:effectLst/>
                <a:latin typeface="Arial" panose="020B0604020202020204" pitchFamily="34" charset="0"/>
                <a:cs typeface="Arial" panose="020B0604020202020204" pitchFamily="34" charset="0"/>
              </a:rPr>
              <a:t> </a:t>
            </a:r>
          </a:p>
          <a:p>
            <a:pPr eaLnBrk="1" hangingPunct="1">
              <a:spcBef>
                <a:spcPct val="0"/>
              </a:spcBef>
            </a:pPr>
            <a:endParaRPr lang="en-US" sz="1000" dirty="0">
              <a:latin typeface="Arial" charset="0"/>
              <a:cs typeface="Arial" charset="0"/>
            </a:endParaRPr>
          </a:p>
        </p:txBody>
      </p:sp>
      <p:sp>
        <p:nvSpPr>
          <p:cNvPr id="9219" name="Slide Number Placeholder 3"/>
          <p:cNvSpPr txBox="1">
            <a:spLocks noGrp="1"/>
          </p:cNvSpPr>
          <p:nvPr/>
        </p:nvSpPr>
        <p:spPr bwMode="auto">
          <a:xfrm>
            <a:off x="3970339" y="8829676"/>
            <a:ext cx="3038475" cy="465138"/>
          </a:xfrm>
          <a:prstGeom prst="rect">
            <a:avLst/>
          </a:prstGeom>
          <a:noFill/>
          <a:ln w="9525">
            <a:noFill/>
            <a:miter lim="800000"/>
            <a:headEnd/>
            <a:tailEnd/>
          </a:ln>
        </p:spPr>
        <p:txBody>
          <a:bodyPr lIns="93167" tIns="46584" rIns="93167" bIns="46584" anchor="b"/>
          <a:lstStyle/>
          <a:p>
            <a:pPr algn="r" defTabSz="931769"/>
            <a:fld id="{528BBF78-D454-4E9B-BF39-F3E33DD93691}" type="slidenum">
              <a:rPr lang="en-US" sz="1200">
                <a:latin typeface="Calibri" pitchFamily="34" charset="0"/>
              </a:rPr>
              <a:pPr algn="r" defTabSz="931769"/>
              <a:t>13</a:t>
            </a:fld>
            <a:endParaRPr lang="en-US" sz="1200" dirty="0">
              <a:latin typeface="Calibri" pitchFamily="34" charset="0"/>
            </a:endParaRPr>
          </a:p>
        </p:txBody>
      </p:sp>
    </p:spTree>
    <p:extLst>
      <p:ext uri="{BB962C8B-B14F-4D97-AF65-F5344CB8AC3E}">
        <p14:creationId xmlns:p14="http://schemas.microsoft.com/office/powerpoint/2010/main" val="37602934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p:cNvSpPr>
            <a:spLocks noGrp="1" noRot="1" noChangeAspect="1" noTextEdit="1"/>
          </p:cNvSpPr>
          <p:nvPr>
            <p:ph type="sldImg"/>
          </p:nvPr>
        </p:nvSpPr>
        <p:spPr bwMode="auto">
          <a:xfrm>
            <a:off x="706438" y="381000"/>
            <a:ext cx="5284787" cy="3963988"/>
          </a:xfrm>
          <a:noFill/>
          <a:ln>
            <a:solidFill>
              <a:srgbClr val="000000"/>
            </a:solidFill>
            <a:miter lim="800000"/>
            <a:headEnd/>
            <a:tailEnd/>
          </a:ln>
        </p:spPr>
      </p:sp>
      <p:sp>
        <p:nvSpPr>
          <p:cNvPr id="9218" name="Notes Placeholder 2"/>
          <p:cNvSpPr>
            <a:spLocks noGrp="1"/>
          </p:cNvSpPr>
          <p:nvPr>
            <p:ph type="body" idx="1"/>
          </p:nvPr>
        </p:nvSpPr>
        <p:spPr>
          <a:xfrm>
            <a:off x="701675" y="4495800"/>
            <a:ext cx="5607050" cy="4183063"/>
          </a:xfrm>
          <a:noFill/>
          <a:ln/>
        </p:spPr>
        <p:txBody>
          <a:bodyPr/>
          <a:lstStyle/>
          <a:p>
            <a:pPr eaLnBrk="1" hangingPunct="1">
              <a:spcBef>
                <a:spcPct val="0"/>
              </a:spcBef>
            </a:pPr>
            <a:r>
              <a:rPr lang="en-US" sz="1000" b="1" dirty="0">
                <a:latin typeface="Arial" charset="0"/>
                <a:cs typeface="Arial" charset="0"/>
              </a:rPr>
              <a:t>Slide 9</a:t>
            </a:r>
            <a:r>
              <a:rPr lang="en-US" sz="1000" dirty="0">
                <a:latin typeface="Arial" charset="0"/>
                <a:cs typeface="Arial" charset="0"/>
              </a:rPr>
              <a:t>– </a:t>
            </a:r>
            <a:r>
              <a:rPr lang="en-US" sz="1000" b="1" u="sng" kern="1200" dirty="0">
                <a:solidFill>
                  <a:schemeClr val="tx1"/>
                </a:solidFill>
                <a:effectLst/>
                <a:latin typeface="Arial" panose="020B0604020202020204" pitchFamily="34" charset="0"/>
                <a:cs typeface="Arial" panose="020B0604020202020204" pitchFamily="34" charset="0"/>
              </a:rPr>
              <a:t>TRENDS AND CONDITIONS</a:t>
            </a:r>
          </a:p>
          <a:p>
            <a:pPr eaLnBrk="1" hangingPunct="1">
              <a:spcBef>
                <a:spcPct val="0"/>
              </a:spcBef>
            </a:pPr>
            <a:endParaRPr lang="en-US" sz="1000" b="1" u="sng" kern="1200" dirty="0">
              <a:solidFill>
                <a:schemeClr val="tx1"/>
              </a:solidFill>
              <a:effectLst/>
              <a:latin typeface="Arial" panose="020B0604020202020204" pitchFamily="34" charset="0"/>
              <a:cs typeface="Arial" panose="020B0604020202020204" pitchFamily="34" charset="0"/>
            </a:endParaRPr>
          </a:p>
          <a:p>
            <a:pPr eaLnBrk="1" hangingPunct="1">
              <a:spcBef>
                <a:spcPct val="0"/>
              </a:spcBef>
            </a:pPr>
            <a:r>
              <a:rPr lang="en-US" sz="1000" b="0" u="none" kern="1200" dirty="0">
                <a:solidFill>
                  <a:schemeClr val="tx1"/>
                </a:solidFill>
                <a:effectLst/>
                <a:latin typeface="Arial" panose="020B0604020202020204" pitchFamily="34" charset="0"/>
                <a:cs typeface="Arial" panose="020B0604020202020204" pitchFamily="34" charset="0"/>
              </a:rPr>
              <a:t>Providers should not alter the spreadsheets received by the LMS Support Team.  These spreadsheets are formatted for upload.</a:t>
            </a:r>
          </a:p>
          <a:p>
            <a:pPr eaLnBrk="1" hangingPunct="1">
              <a:spcBef>
                <a:spcPct val="0"/>
              </a:spcBef>
            </a:pPr>
            <a:endParaRPr lang="en-US" sz="1000" b="0" u="none" kern="1200" dirty="0">
              <a:solidFill>
                <a:schemeClr val="tx1"/>
              </a:solidFill>
              <a:effectLst/>
              <a:latin typeface="Arial" panose="020B0604020202020204" pitchFamily="34" charset="0"/>
              <a:cs typeface="Arial" panose="020B0604020202020204" pitchFamily="34" charset="0"/>
            </a:endParaRPr>
          </a:p>
          <a:p>
            <a:pPr eaLnBrk="1" hangingPunct="1">
              <a:spcBef>
                <a:spcPct val="0"/>
              </a:spcBef>
            </a:pPr>
            <a:r>
              <a:rPr lang="en-US" sz="1000" b="0" u="none" kern="1200" dirty="0">
                <a:solidFill>
                  <a:schemeClr val="tx1"/>
                </a:solidFill>
                <a:effectLst/>
                <a:latin typeface="Arial" panose="020B0604020202020204" pitchFamily="34" charset="0"/>
                <a:cs typeface="Arial" panose="020B0604020202020204" pitchFamily="34" charset="0"/>
              </a:rPr>
              <a:t>Providers need to read the instructions and if they need additional help they can visit the DOH Knowledge Center. </a:t>
            </a:r>
          </a:p>
          <a:p>
            <a:pPr eaLnBrk="1" hangingPunct="1">
              <a:spcBef>
                <a:spcPct val="0"/>
              </a:spcBef>
            </a:pPr>
            <a:endParaRPr lang="en-US" sz="1000" b="0" u="none" kern="1200" dirty="0">
              <a:solidFill>
                <a:schemeClr val="tx1"/>
              </a:solidFill>
              <a:effectLst/>
              <a:latin typeface="Arial" panose="020B0604020202020204" pitchFamily="34" charset="0"/>
              <a:cs typeface="Arial" panose="020B0604020202020204" pitchFamily="34" charset="0"/>
            </a:endParaRPr>
          </a:p>
          <a:p>
            <a:pPr eaLnBrk="1" hangingPunct="1">
              <a:spcBef>
                <a:spcPct val="0"/>
              </a:spcBef>
            </a:pPr>
            <a:r>
              <a:rPr lang="en-US" sz="1000" b="0" u="none" kern="1200" dirty="0">
                <a:solidFill>
                  <a:schemeClr val="tx1"/>
                </a:solidFill>
                <a:effectLst/>
                <a:latin typeface="Arial" panose="020B0604020202020204" pitchFamily="34" charset="0"/>
                <a:cs typeface="Arial" panose="020B0604020202020204" pitchFamily="34" charset="0"/>
              </a:rPr>
              <a:t>The information in the learner account must be correct in order to access the staff training reports.</a:t>
            </a:r>
          </a:p>
          <a:p>
            <a:pPr eaLnBrk="1" hangingPunct="1">
              <a:spcBef>
                <a:spcPct val="0"/>
              </a:spcBef>
            </a:pPr>
            <a:endParaRPr lang="en-US" sz="1000" b="0" u="none" kern="1200" dirty="0">
              <a:solidFill>
                <a:schemeClr val="tx1"/>
              </a:solidFill>
              <a:effectLst/>
              <a:latin typeface="Arial" panose="020B0604020202020204" pitchFamily="34" charset="0"/>
              <a:cs typeface="Arial" panose="020B0604020202020204" pitchFamily="34" charset="0"/>
            </a:endParaRPr>
          </a:p>
          <a:p>
            <a:pPr lvl="0"/>
            <a:r>
              <a:rPr lang="en-US" sz="1000" kern="1200" dirty="0">
                <a:solidFill>
                  <a:schemeClr val="tx1"/>
                </a:solidFill>
                <a:effectLst/>
                <a:latin typeface="Arial" panose="020B0604020202020204" pitchFamily="34" charset="0"/>
                <a:cs typeface="Arial" panose="020B0604020202020204" pitchFamily="34" charset="0"/>
              </a:rPr>
              <a:t>Providers need access to staff and training compliance reports to help manage employees and their trainings</a:t>
            </a:r>
          </a:p>
          <a:p>
            <a:r>
              <a:rPr lang="en-US" sz="1000" kern="1200" dirty="0">
                <a:solidFill>
                  <a:schemeClr val="tx1"/>
                </a:solidFill>
                <a:effectLst/>
                <a:latin typeface="Arial" panose="020B0604020202020204" pitchFamily="34" charset="0"/>
                <a:cs typeface="Arial" panose="020B0604020202020204" pitchFamily="34" charset="0"/>
              </a:rPr>
              <a:t> </a:t>
            </a:r>
          </a:p>
          <a:p>
            <a:pPr eaLnBrk="1" hangingPunct="1">
              <a:spcBef>
                <a:spcPct val="0"/>
              </a:spcBef>
            </a:pPr>
            <a:endParaRPr lang="en-US" sz="1000" b="0" u="none" kern="1200" dirty="0">
              <a:solidFill>
                <a:schemeClr val="tx1"/>
              </a:solidFill>
              <a:effectLst/>
              <a:latin typeface="Arial" panose="020B0604020202020204" pitchFamily="34" charset="0"/>
              <a:cs typeface="Arial" panose="020B0604020202020204" pitchFamily="34" charset="0"/>
            </a:endParaRPr>
          </a:p>
          <a:p>
            <a:pPr eaLnBrk="1" hangingPunct="1">
              <a:spcBef>
                <a:spcPct val="0"/>
              </a:spcBef>
            </a:pPr>
            <a:r>
              <a:rPr lang="en-US" sz="1000" b="0" u="none" kern="1200" dirty="0">
                <a:solidFill>
                  <a:schemeClr val="tx1"/>
                </a:solidFill>
                <a:effectLst/>
                <a:latin typeface="Arial" panose="020B0604020202020204" pitchFamily="34" charset="0"/>
                <a:cs typeface="Arial" panose="020B0604020202020204" pitchFamily="34" charset="0"/>
              </a:rPr>
              <a:t>Technical assistance -     apd.lmssupport@apdcares.org -      TRAIN Florida Discussion </a:t>
            </a:r>
          </a:p>
          <a:p>
            <a:pPr eaLnBrk="1" hangingPunct="1">
              <a:spcBef>
                <a:spcPct val="0"/>
              </a:spcBef>
            </a:pPr>
            <a:endParaRPr lang="en-US" sz="1200" b="1" u="sng" kern="1200" dirty="0">
              <a:solidFill>
                <a:schemeClr val="tx1"/>
              </a:solidFill>
              <a:effectLst/>
              <a:latin typeface="Arial" panose="020B0604020202020204" pitchFamily="34" charset="0"/>
              <a:cs typeface="Arial" panose="020B0604020202020204" pitchFamily="34" charset="0"/>
            </a:endParaRPr>
          </a:p>
          <a:p>
            <a:pPr lvl="0"/>
            <a:r>
              <a:rPr lang="en-US" sz="1000" kern="1200" dirty="0">
                <a:solidFill>
                  <a:schemeClr val="tx1"/>
                </a:solidFill>
                <a:effectLst/>
                <a:latin typeface="Arial" panose="020B0604020202020204" pitchFamily="34" charset="0"/>
                <a:cs typeface="Arial" panose="020B0604020202020204" pitchFamily="34" charset="0"/>
              </a:rPr>
              <a:t>Providers do not understand how to contact the Support Team; to have separated staff members’ accounts regrouped in TRAIN Florida</a:t>
            </a:r>
          </a:p>
          <a:p>
            <a:pPr lvl="0"/>
            <a:endParaRPr lang="en-US" sz="1000" kern="1200" dirty="0">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000" kern="1200" dirty="0">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000" kern="1200" dirty="0">
                <a:solidFill>
                  <a:schemeClr val="tx1"/>
                </a:solidFill>
                <a:effectLst/>
                <a:latin typeface="Arial" panose="020B0604020202020204" pitchFamily="34" charset="0"/>
                <a:cs typeface="Arial" panose="020B0604020202020204" pitchFamily="34" charset="0"/>
              </a:rPr>
              <a:t>Staff must complete required APD trainings.  All providers need to ensure that their staff have a TRAIN Florida account.  The TRAIN Florida learner data can help update other APD data sources.</a:t>
            </a:r>
          </a:p>
          <a:p>
            <a:pPr lvl="0"/>
            <a:endParaRPr lang="en-US" sz="1000" kern="1200" dirty="0">
              <a:solidFill>
                <a:schemeClr val="tx1"/>
              </a:solidFill>
              <a:effectLst/>
              <a:latin typeface="Arial" panose="020B0604020202020204" pitchFamily="34" charset="0"/>
              <a:cs typeface="Arial" panose="020B0604020202020204" pitchFamily="34" charset="0"/>
            </a:endParaRPr>
          </a:p>
          <a:p>
            <a:pPr eaLnBrk="1" hangingPunct="1">
              <a:spcBef>
                <a:spcPct val="0"/>
              </a:spcBef>
            </a:pPr>
            <a:endParaRPr lang="en-US" sz="1000" dirty="0">
              <a:latin typeface="Arial" charset="0"/>
              <a:cs typeface="Arial" charset="0"/>
            </a:endParaRPr>
          </a:p>
        </p:txBody>
      </p:sp>
      <p:sp>
        <p:nvSpPr>
          <p:cNvPr id="9219" name="Slide Number Placeholder 3"/>
          <p:cNvSpPr txBox="1">
            <a:spLocks noGrp="1"/>
          </p:cNvSpPr>
          <p:nvPr/>
        </p:nvSpPr>
        <p:spPr bwMode="auto">
          <a:xfrm>
            <a:off x="3970339" y="8829676"/>
            <a:ext cx="3038475" cy="465138"/>
          </a:xfrm>
          <a:prstGeom prst="rect">
            <a:avLst/>
          </a:prstGeom>
          <a:noFill/>
          <a:ln w="9525">
            <a:noFill/>
            <a:miter lim="800000"/>
            <a:headEnd/>
            <a:tailEnd/>
          </a:ln>
        </p:spPr>
        <p:txBody>
          <a:bodyPr lIns="93167" tIns="46584" rIns="93167" bIns="46584" anchor="b"/>
          <a:lstStyle/>
          <a:p>
            <a:pPr algn="r" defTabSz="931769"/>
            <a:fld id="{528BBF78-D454-4E9B-BF39-F3E33DD93691}" type="slidenum">
              <a:rPr lang="en-US" sz="1200">
                <a:latin typeface="Calibri" pitchFamily="34" charset="0"/>
              </a:rPr>
              <a:pPr algn="r" defTabSz="931769"/>
              <a:t>14</a:t>
            </a:fld>
            <a:endParaRPr lang="en-US" sz="1200" dirty="0">
              <a:latin typeface="Calibri" pitchFamily="34" charset="0"/>
            </a:endParaRPr>
          </a:p>
        </p:txBody>
      </p:sp>
    </p:spTree>
    <p:extLst>
      <p:ext uri="{BB962C8B-B14F-4D97-AF65-F5344CB8AC3E}">
        <p14:creationId xmlns:p14="http://schemas.microsoft.com/office/powerpoint/2010/main" val="5301164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p:cNvSpPr>
            <a:spLocks noGrp="1" noRot="1" noChangeAspect="1" noTextEdit="1"/>
          </p:cNvSpPr>
          <p:nvPr>
            <p:ph type="sldImg"/>
          </p:nvPr>
        </p:nvSpPr>
        <p:spPr bwMode="auto">
          <a:xfrm>
            <a:off x="609600" y="304800"/>
            <a:ext cx="5175250" cy="3881438"/>
          </a:xfrm>
          <a:noFill/>
          <a:ln>
            <a:solidFill>
              <a:srgbClr val="000000"/>
            </a:solidFill>
            <a:miter lim="800000"/>
            <a:headEnd/>
            <a:tailEnd/>
          </a:ln>
        </p:spPr>
      </p:sp>
      <p:sp>
        <p:nvSpPr>
          <p:cNvPr id="9218" name="Notes Placeholder 2"/>
          <p:cNvSpPr>
            <a:spLocks noGrp="1"/>
          </p:cNvSpPr>
          <p:nvPr>
            <p:ph type="body" idx="1"/>
          </p:nvPr>
        </p:nvSpPr>
        <p:spPr>
          <a:noFill/>
          <a:ln/>
        </p:spPr>
        <p:txBody>
          <a:bodyPr/>
          <a:lstStyle/>
          <a:p>
            <a:pPr eaLnBrk="1" hangingPunct="1">
              <a:spcBef>
                <a:spcPct val="0"/>
              </a:spcBef>
            </a:pPr>
            <a:r>
              <a:rPr lang="en-US" sz="1000" b="1" dirty="0">
                <a:latin typeface="Arial" charset="0"/>
                <a:cs typeface="Arial" charset="0"/>
              </a:rPr>
              <a:t>Slide 11</a:t>
            </a:r>
            <a:r>
              <a:rPr lang="en-US" sz="1000" dirty="0">
                <a:latin typeface="Arial" charset="0"/>
                <a:cs typeface="Arial" charset="0"/>
              </a:rPr>
              <a:t> – </a:t>
            </a:r>
            <a:r>
              <a:rPr lang="en-US" sz="1000" b="1" dirty="0">
                <a:latin typeface="Arial" panose="020B0604020202020204" pitchFamily="34" charset="0"/>
                <a:cs typeface="Arial" panose="020B0604020202020204" pitchFamily="34" charset="0"/>
              </a:rPr>
              <a:t>TRAIN Florida Report Console</a:t>
            </a:r>
            <a:endParaRPr lang="en-US" sz="1000" dirty="0">
              <a:solidFill>
                <a:srgbClr val="FFFFFF"/>
              </a:solidFill>
              <a:latin typeface="Arial" panose="020B0604020202020204" pitchFamily="34" charset="0"/>
              <a:cs typeface="Arial" panose="020B0604020202020204" pitchFamily="34" charset="0"/>
            </a:endParaRPr>
          </a:p>
          <a:p>
            <a:pPr eaLnBrk="1" hangingPunct="1">
              <a:spcBef>
                <a:spcPct val="0"/>
              </a:spcBef>
            </a:pPr>
            <a:endParaRPr lang="en-US" sz="1000" dirty="0">
              <a:latin typeface="Arial" panose="020B0604020202020204" pitchFamily="34" charset="0"/>
              <a:cs typeface="Arial" panose="020B0604020202020204" pitchFamily="34" charset="0"/>
            </a:endParaRPr>
          </a:p>
          <a:p>
            <a:pPr eaLnBrk="1" hangingPunct="1">
              <a:spcBef>
                <a:spcPct val="0"/>
              </a:spcBef>
            </a:pPr>
            <a:r>
              <a:rPr lang="en-US" sz="1000" dirty="0">
                <a:latin typeface="Arial" panose="020B0604020202020204" pitchFamily="34" charset="0"/>
                <a:cs typeface="Arial" panose="020B0604020202020204" pitchFamily="34" charset="0"/>
              </a:rPr>
              <a:t>APD is working with a pilot group of providers to provide report access.   The providers will receive Report Manager permission. </a:t>
            </a:r>
          </a:p>
          <a:p>
            <a:pPr eaLnBrk="1" hangingPunct="1">
              <a:spcBef>
                <a:spcPct val="0"/>
              </a:spcBef>
            </a:pPr>
            <a:endParaRPr lang="en-US" sz="1000" baseline="0" dirty="0">
              <a:solidFill>
                <a:srgbClr val="FFFFFF"/>
              </a:solidFill>
              <a:latin typeface="Arial" panose="020B0604020202020204" pitchFamily="34" charset="0"/>
              <a:cs typeface="Arial" panose="020B0604020202020204" pitchFamily="34" charset="0"/>
            </a:endParaRPr>
          </a:p>
          <a:p>
            <a:pPr marL="171450" lvl="0" indent="-171450" rtl="0">
              <a:buFont typeface="Arial" panose="020B0604020202020204" pitchFamily="34" charset="0"/>
              <a:buChar char="•"/>
            </a:pPr>
            <a:r>
              <a:rPr lang="en-US" sz="1000" dirty="0">
                <a:latin typeface="Arial" panose="020B0604020202020204" pitchFamily="34" charset="0"/>
                <a:cs typeface="Arial" panose="020B0604020202020204" pitchFamily="34" charset="0"/>
              </a:rPr>
              <a:t>Staff Report by Provider ID</a:t>
            </a:r>
            <a:endParaRPr lang="en-US" sz="1000" dirty="0">
              <a:latin typeface="Arial" panose="020B0604020202020204" pitchFamily="34" charset="0"/>
              <a:ea typeface="Tahoma" panose="020B0604030504040204" pitchFamily="34" charset="0"/>
              <a:cs typeface="Arial" panose="020B0604020202020204" pitchFamily="34" charset="0"/>
            </a:endParaRPr>
          </a:p>
          <a:p>
            <a:pPr marL="171450" lvl="0" indent="-171450" rtl="0">
              <a:buFont typeface="Arial" panose="020B0604020202020204" pitchFamily="34" charset="0"/>
              <a:buChar char="•"/>
            </a:pPr>
            <a:r>
              <a:rPr lang="en-US" sz="1000" dirty="0">
                <a:latin typeface="Arial" panose="020B0604020202020204" pitchFamily="34" charset="0"/>
                <a:cs typeface="Arial" panose="020B0604020202020204" pitchFamily="34" charset="0"/>
              </a:rPr>
              <a:t>Course Completion Report by Provider ID</a:t>
            </a:r>
          </a:p>
          <a:p>
            <a:pPr marL="171450" lvl="0" indent="-171450" rtl="0">
              <a:buFont typeface="Arial" panose="020B0604020202020204" pitchFamily="34" charset="0"/>
              <a:buChar char="•"/>
            </a:pPr>
            <a:r>
              <a:rPr lang="en-US" sz="1000" dirty="0">
                <a:latin typeface="Arial" panose="020B0604020202020204" pitchFamily="34" charset="0"/>
                <a:cs typeface="Arial" panose="020B0604020202020204" pitchFamily="34" charset="0"/>
              </a:rPr>
              <a:t>Individual Transcript by Learner Login Name</a:t>
            </a:r>
          </a:p>
          <a:p>
            <a:pPr marL="171450" lvl="0" indent="-171450" rtl="0">
              <a:buFont typeface="Arial" panose="020B0604020202020204" pitchFamily="34" charset="0"/>
              <a:buChar char="•"/>
            </a:pPr>
            <a:r>
              <a:rPr lang="en-US" sz="1000" dirty="0">
                <a:latin typeface="Arial" panose="020B0604020202020204" pitchFamily="34" charset="0"/>
                <a:cs typeface="Arial" panose="020B0604020202020204" pitchFamily="34" charset="0"/>
              </a:rPr>
              <a:t>Locate a learner by Region/Last-First Name</a:t>
            </a:r>
          </a:p>
          <a:p>
            <a:pPr eaLnBrk="1" hangingPunct="1">
              <a:spcBef>
                <a:spcPct val="0"/>
              </a:spcBef>
            </a:pPr>
            <a:endParaRPr lang="en-US" sz="1000" dirty="0">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en-US" sz="1000" dirty="0">
                <a:latin typeface="Arial" panose="020B0604020202020204" pitchFamily="34" charset="0"/>
                <a:ea typeface="Tahoma" panose="020B0604030504040204" pitchFamily="34" charset="0"/>
                <a:cs typeface="Arial" panose="020B0604020202020204" pitchFamily="34" charset="0"/>
              </a:rPr>
              <a:t> </a:t>
            </a:r>
            <a:endParaRPr lang="en-US" sz="1000" baseline="0" dirty="0">
              <a:latin typeface="Arial" panose="020B0604020202020204" pitchFamily="34" charset="0"/>
              <a:cs typeface="Arial" panose="020B0604020202020204" pitchFamily="34" charset="0"/>
            </a:endParaRPr>
          </a:p>
          <a:p>
            <a:endParaRPr lang="en-US" sz="1000" dirty="0"/>
          </a:p>
        </p:txBody>
      </p:sp>
      <p:sp>
        <p:nvSpPr>
          <p:cNvPr id="9219" name="Slide Number Placeholder 3"/>
          <p:cNvSpPr txBox="1">
            <a:spLocks noGrp="1"/>
          </p:cNvSpPr>
          <p:nvPr/>
        </p:nvSpPr>
        <p:spPr bwMode="auto">
          <a:xfrm>
            <a:off x="3970339" y="8829676"/>
            <a:ext cx="3038475" cy="465138"/>
          </a:xfrm>
          <a:prstGeom prst="rect">
            <a:avLst/>
          </a:prstGeom>
          <a:noFill/>
          <a:ln w="9525">
            <a:noFill/>
            <a:miter lim="800000"/>
            <a:headEnd/>
            <a:tailEnd/>
          </a:ln>
        </p:spPr>
        <p:txBody>
          <a:bodyPr lIns="93167" tIns="46584" rIns="93167" bIns="46584" anchor="b"/>
          <a:lstStyle/>
          <a:p>
            <a:pPr algn="r" defTabSz="931769"/>
            <a:fld id="{528BBF78-D454-4E9B-BF39-F3E33DD93691}" type="slidenum">
              <a:rPr lang="en-US" sz="1200">
                <a:latin typeface="Calibri" pitchFamily="34" charset="0"/>
              </a:rPr>
              <a:pPr algn="r" defTabSz="931769"/>
              <a:t>15</a:t>
            </a:fld>
            <a:endParaRPr lang="en-US" sz="1200" dirty="0">
              <a:latin typeface="Calibri" pitchFamily="34" charset="0"/>
            </a:endParaRPr>
          </a:p>
        </p:txBody>
      </p:sp>
    </p:spTree>
    <p:extLst>
      <p:ext uri="{BB962C8B-B14F-4D97-AF65-F5344CB8AC3E}">
        <p14:creationId xmlns:p14="http://schemas.microsoft.com/office/powerpoint/2010/main" val="34386631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p:cNvSpPr>
            <a:spLocks noGrp="1" noRot="1" noChangeAspect="1" noTextEdit="1"/>
          </p:cNvSpPr>
          <p:nvPr>
            <p:ph type="sldImg"/>
          </p:nvPr>
        </p:nvSpPr>
        <p:spPr bwMode="auto">
          <a:xfrm>
            <a:off x="701675" y="338138"/>
            <a:ext cx="5127625" cy="3844925"/>
          </a:xfrm>
          <a:noFill/>
          <a:ln>
            <a:solidFill>
              <a:srgbClr val="000000"/>
            </a:solidFill>
            <a:miter lim="800000"/>
            <a:headEnd/>
            <a:tailEnd/>
          </a:ln>
        </p:spPr>
      </p:sp>
      <p:sp>
        <p:nvSpPr>
          <p:cNvPr id="9218" name="Notes Placeholder 2"/>
          <p:cNvSpPr>
            <a:spLocks noGrp="1"/>
          </p:cNvSpPr>
          <p:nvPr>
            <p:ph type="body" idx="1"/>
          </p:nvPr>
        </p:nvSpPr>
        <p:spPr>
          <a:noFill/>
          <a:ln/>
        </p:spPr>
        <p:txBody>
          <a:bodyPr/>
          <a:lstStyle/>
          <a:p>
            <a:pPr eaLnBrk="1" hangingPunct="1">
              <a:spcBef>
                <a:spcPct val="0"/>
              </a:spcBef>
            </a:pPr>
            <a:r>
              <a:rPr lang="en-US" sz="1000" b="1" dirty="0">
                <a:latin typeface="Arial" charset="0"/>
                <a:cs typeface="Arial" charset="0"/>
              </a:rPr>
              <a:t>Slide 15</a:t>
            </a:r>
            <a:r>
              <a:rPr lang="en-US" sz="1000" dirty="0">
                <a:latin typeface="Arial" charset="0"/>
                <a:cs typeface="Arial" charset="0"/>
              </a:rPr>
              <a:t>– </a:t>
            </a:r>
            <a:r>
              <a:rPr lang="en-US" sz="1000" b="1" u="sng" dirty="0">
                <a:latin typeface="Arial" charset="0"/>
                <a:cs typeface="Arial" charset="0"/>
              </a:rPr>
              <a:t>Training Portal Network</a:t>
            </a:r>
          </a:p>
          <a:p>
            <a:pPr eaLnBrk="1" hangingPunct="1">
              <a:spcBef>
                <a:spcPct val="0"/>
              </a:spcBef>
            </a:pPr>
            <a:endParaRPr lang="en-US" sz="1000" dirty="0">
              <a:solidFill>
                <a:srgbClr val="FFFFFF"/>
              </a:solidFill>
              <a:latin typeface="Arial" charset="0"/>
              <a:cs typeface="Arial" charset="0"/>
            </a:endParaRPr>
          </a:p>
          <a:p>
            <a:pPr eaLnBrk="1" hangingPunct="1">
              <a:spcBef>
                <a:spcPct val="0"/>
              </a:spcBef>
            </a:pPr>
            <a:r>
              <a:rPr lang="en-US" sz="1000" dirty="0">
                <a:solidFill>
                  <a:srgbClr val="FFFFFF"/>
                </a:solidFill>
                <a:latin typeface="Arial" charset="0"/>
                <a:cs typeface="Arial" charset="0"/>
              </a:rPr>
              <a:t>APD provides information on the Training Web portal.  Access information for providers and trainers.  All trainers should be posting available training  on the calendar. </a:t>
            </a:r>
          </a:p>
          <a:p>
            <a:pPr eaLnBrk="1" hangingPunct="1">
              <a:spcBef>
                <a:spcPct val="0"/>
              </a:spcBef>
            </a:pPr>
            <a:endParaRPr lang="en-US" sz="1000" dirty="0">
              <a:solidFill>
                <a:srgbClr val="FFFFFF"/>
              </a:solidFill>
              <a:latin typeface="Arial" charset="0"/>
              <a:cs typeface="Arial" charset="0"/>
            </a:endParaRPr>
          </a:p>
          <a:p>
            <a:pPr eaLnBrk="1" hangingPunct="1">
              <a:spcBef>
                <a:spcPct val="0"/>
              </a:spcBef>
            </a:pPr>
            <a:r>
              <a:rPr lang="en-US" sz="1000" dirty="0">
                <a:solidFill>
                  <a:srgbClr val="FFFFFF"/>
                </a:solidFill>
                <a:latin typeface="Arial" charset="0"/>
                <a:cs typeface="Arial" charset="0"/>
              </a:rPr>
              <a:t>Demonstration – Walk through the Training Calendar. </a:t>
            </a:r>
            <a:endParaRPr lang="en-US" sz="1000" dirty="0">
              <a:solidFill>
                <a:srgbClr val="FFFFFF"/>
              </a:solidFill>
              <a:latin typeface="Tahoma" pitchFamily="34" charset="0"/>
              <a:cs typeface="Arial" charset="0"/>
            </a:endParaRPr>
          </a:p>
          <a:p>
            <a:pPr eaLnBrk="1" hangingPunct="1">
              <a:spcBef>
                <a:spcPct val="0"/>
              </a:spcBef>
            </a:pPr>
            <a:endParaRPr lang="en-US" sz="1000" dirty="0">
              <a:latin typeface="Arial" charset="0"/>
              <a:cs typeface="Arial" charset="0"/>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000" dirty="0"/>
              <a:t> </a:t>
            </a:r>
            <a:endParaRPr lang="en-US" sz="1000" baseline="0" dirty="0"/>
          </a:p>
          <a:p>
            <a:endParaRPr lang="en-US" sz="1000" dirty="0"/>
          </a:p>
        </p:txBody>
      </p:sp>
      <p:sp>
        <p:nvSpPr>
          <p:cNvPr id="9219" name="Slide Number Placeholder 3"/>
          <p:cNvSpPr txBox="1">
            <a:spLocks noGrp="1"/>
          </p:cNvSpPr>
          <p:nvPr/>
        </p:nvSpPr>
        <p:spPr bwMode="auto">
          <a:xfrm>
            <a:off x="3970339" y="8829676"/>
            <a:ext cx="3038475" cy="465138"/>
          </a:xfrm>
          <a:prstGeom prst="rect">
            <a:avLst/>
          </a:prstGeom>
          <a:noFill/>
          <a:ln w="9525">
            <a:noFill/>
            <a:miter lim="800000"/>
            <a:headEnd/>
            <a:tailEnd/>
          </a:ln>
        </p:spPr>
        <p:txBody>
          <a:bodyPr lIns="93167" tIns="46584" rIns="93167" bIns="46584" anchor="b"/>
          <a:lstStyle/>
          <a:p>
            <a:pPr algn="r" defTabSz="931769"/>
            <a:fld id="{528BBF78-D454-4E9B-BF39-F3E33DD93691}" type="slidenum">
              <a:rPr lang="en-US" sz="1200">
                <a:latin typeface="Calibri" pitchFamily="34" charset="0"/>
              </a:rPr>
              <a:pPr algn="r" defTabSz="931769"/>
              <a:t>16</a:t>
            </a:fld>
            <a:endParaRPr lang="en-US" sz="1200" dirty="0">
              <a:latin typeface="Calibri" pitchFamily="34" charset="0"/>
            </a:endParaRPr>
          </a:p>
        </p:txBody>
      </p:sp>
    </p:spTree>
    <p:extLst>
      <p:ext uri="{BB962C8B-B14F-4D97-AF65-F5344CB8AC3E}">
        <p14:creationId xmlns:p14="http://schemas.microsoft.com/office/powerpoint/2010/main" val="10664586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p:cNvSpPr>
            <a:spLocks noGrp="1" noRot="1" noChangeAspect="1" noTextEdit="1"/>
          </p:cNvSpPr>
          <p:nvPr>
            <p:ph type="sldImg"/>
          </p:nvPr>
        </p:nvSpPr>
        <p:spPr bwMode="auto">
          <a:xfrm>
            <a:off x="671513" y="304800"/>
            <a:ext cx="5195887" cy="3897313"/>
          </a:xfrm>
          <a:noFill/>
          <a:ln>
            <a:solidFill>
              <a:srgbClr val="000000"/>
            </a:solidFill>
            <a:miter lim="800000"/>
            <a:headEnd/>
            <a:tailEnd/>
          </a:ln>
        </p:spPr>
      </p:sp>
      <p:sp>
        <p:nvSpPr>
          <p:cNvPr id="9218" name="Notes Placeholder 2"/>
          <p:cNvSpPr>
            <a:spLocks noGrp="1"/>
          </p:cNvSpPr>
          <p:nvPr>
            <p:ph type="body" idx="1"/>
          </p:nvPr>
        </p:nvSpPr>
        <p:spPr>
          <a:noFill/>
          <a:ln/>
        </p:spPr>
        <p:txBody>
          <a:bodyPr/>
          <a:lstStyle/>
          <a:p>
            <a:pPr eaLnBrk="1" hangingPunct="1">
              <a:spcBef>
                <a:spcPct val="0"/>
              </a:spcBef>
            </a:pPr>
            <a:r>
              <a:rPr lang="en-US" sz="1000" b="1" dirty="0">
                <a:latin typeface="Arial" charset="0"/>
                <a:cs typeface="Arial" charset="0"/>
              </a:rPr>
              <a:t>Slide 16</a:t>
            </a:r>
            <a:r>
              <a:rPr lang="en-US" sz="1000" dirty="0">
                <a:latin typeface="Arial" charset="0"/>
                <a:cs typeface="Arial" charset="0"/>
              </a:rPr>
              <a:t> – </a:t>
            </a:r>
            <a:r>
              <a:rPr lang="en-US" sz="1000" b="1" u="sng" dirty="0">
                <a:solidFill>
                  <a:srgbClr val="FFFFFF"/>
                </a:solidFill>
                <a:latin typeface="Tahoma" pitchFamily="34" charset="0"/>
                <a:cs typeface="Arial" charset="0"/>
              </a:rPr>
              <a:t>APD Provider and Customer Trainings</a:t>
            </a:r>
          </a:p>
          <a:p>
            <a:pPr eaLnBrk="1" hangingPunct="1">
              <a:spcBef>
                <a:spcPct val="0"/>
              </a:spcBef>
            </a:pPr>
            <a:endParaRPr lang="en-US" sz="1000" dirty="0"/>
          </a:p>
          <a:p>
            <a:r>
              <a:rPr lang="en-US" sz="1000" dirty="0">
                <a:latin typeface="Arial" panose="020B0604020202020204" pitchFamily="34" charset="0"/>
                <a:cs typeface="Arial" panose="020B0604020202020204" pitchFamily="34" charset="0"/>
              </a:rPr>
              <a:t>Providers and customers can access various APD training web pages for information about training requirements and opportunities. </a:t>
            </a:r>
          </a:p>
          <a:p>
            <a:r>
              <a:rPr lang="en-US" sz="1000" dirty="0">
                <a:latin typeface="Arial" panose="020B0604020202020204" pitchFamily="34" charset="0"/>
                <a:cs typeface="Arial" panose="020B0604020202020204" pitchFamily="34" charset="0"/>
              </a:rPr>
              <a:t>Although specific training is required for providers and some APD employees, these courses are available to everyone—including APD customers and family members.</a:t>
            </a:r>
          </a:p>
          <a:p>
            <a:endParaRPr lang="en-US" sz="1000" dirty="0">
              <a:latin typeface="Arial" panose="020B0604020202020204" pitchFamily="34" charset="0"/>
              <a:cs typeface="Arial" panose="020B0604020202020204"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000" dirty="0">
                <a:latin typeface="Arial" panose="020B0604020202020204" pitchFamily="34" charset="0"/>
                <a:cs typeface="Arial" panose="020B0604020202020204" pitchFamily="34" charset="0"/>
              </a:rPr>
              <a:t>There are three types of APD trainings: Required Provider Basic Training (applies to all direct care staff), Required Provider Service-Specific Training (applies to direct care staff of specific services) and Required Provider In-Service Training.  Some of these courses are available using web-based training, some are available in a classroom setting and some are available in both settings.  The web-based courses require a fee while the classroom courses from APD are free of charge.</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000" dirty="0">
              <a:latin typeface="Arial" panose="020B0604020202020204" pitchFamily="34" charset="0"/>
              <a:cs typeface="Arial" panose="020B0604020202020204"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000" u="sng" dirty="0">
                <a:solidFill>
                  <a:schemeClr val="tx1"/>
                </a:solidFill>
                <a:latin typeface="Arial" panose="020B0604020202020204" pitchFamily="34" charset="0"/>
                <a:ea typeface="Tahoma" panose="020B0604030504040204" pitchFamily="34" charset="0"/>
                <a:cs typeface="Arial" panose="020B0604020202020204" pitchFamily="34" charset="0"/>
                <a:hlinkClick r:id="rId3" action="ppaction://hlinkfile" tooltip="Web Based Courses"/>
              </a:rPr>
              <a:t>APD</a:t>
            </a:r>
            <a:r>
              <a:rPr lang="en-US" sz="1000" u="sng" baseline="0" dirty="0">
                <a:solidFill>
                  <a:schemeClr val="tx1"/>
                </a:solidFill>
                <a:latin typeface="Arial" panose="020B0604020202020204" pitchFamily="34" charset="0"/>
                <a:ea typeface="Tahoma" panose="020B0604030504040204" pitchFamily="34" charset="0"/>
                <a:cs typeface="Arial" panose="020B0604020202020204" pitchFamily="34" charset="0"/>
                <a:hlinkClick r:id="rId3" action="ppaction://hlinkfile" tooltip="Web Based Courses"/>
              </a:rPr>
              <a:t> also provides </a:t>
            </a:r>
            <a:r>
              <a:rPr lang="en-US" sz="1000" u="sng" dirty="0">
                <a:solidFill>
                  <a:schemeClr val="tx1"/>
                </a:solidFill>
                <a:latin typeface="Arial" panose="020B0604020202020204" pitchFamily="34" charset="0"/>
                <a:ea typeface="Tahoma" panose="020B0604030504040204" pitchFamily="34" charset="0"/>
                <a:cs typeface="Arial" panose="020B0604020202020204" pitchFamily="34" charset="0"/>
                <a:hlinkClick r:id="rId3" action="ppaction://hlinkfile" tooltip="Web Based Courses"/>
              </a:rPr>
              <a:t>information about web-based courses and registration for courses not taught by APD</a:t>
            </a:r>
            <a:endParaRPr lang="en-US" sz="1000" u="sng" dirty="0">
              <a:solidFill>
                <a:schemeClr val="tx1"/>
              </a:solidFill>
              <a:latin typeface="Arial" panose="020B0604020202020204" pitchFamily="34" charset="0"/>
              <a:ea typeface="Tahoma" panose="020B0604030504040204" pitchFamily="34" charset="0"/>
              <a:cs typeface="Arial" panose="020B0604020202020204"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000" dirty="0">
              <a:latin typeface="Arial" panose="020B0604020202020204" pitchFamily="34" charset="0"/>
              <a:cs typeface="Arial" panose="020B0604020202020204"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000" dirty="0"/>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000" dirty="0"/>
          </a:p>
          <a:p>
            <a:endParaRPr lang="en-US" sz="1000" dirty="0"/>
          </a:p>
          <a:p>
            <a:endParaRPr lang="en-US" sz="1000" dirty="0"/>
          </a:p>
        </p:txBody>
      </p:sp>
      <p:sp>
        <p:nvSpPr>
          <p:cNvPr id="9219" name="Slide Number Placeholder 3"/>
          <p:cNvSpPr txBox="1">
            <a:spLocks noGrp="1"/>
          </p:cNvSpPr>
          <p:nvPr/>
        </p:nvSpPr>
        <p:spPr bwMode="auto">
          <a:xfrm>
            <a:off x="3970339" y="8829676"/>
            <a:ext cx="3038475" cy="465138"/>
          </a:xfrm>
          <a:prstGeom prst="rect">
            <a:avLst/>
          </a:prstGeom>
          <a:noFill/>
          <a:ln w="9525">
            <a:noFill/>
            <a:miter lim="800000"/>
            <a:headEnd/>
            <a:tailEnd/>
          </a:ln>
        </p:spPr>
        <p:txBody>
          <a:bodyPr lIns="93167" tIns="46584" rIns="93167" bIns="46584" anchor="b"/>
          <a:lstStyle/>
          <a:p>
            <a:pPr algn="r" defTabSz="931769"/>
            <a:fld id="{528BBF78-D454-4E9B-BF39-F3E33DD93691}" type="slidenum">
              <a:rPr lang="en-US" sz="1200">
                <a:latin typeface="Calibri" pitchFamily="34" charset="0"/>
              </a:rPr>
              <a:pPr algn="r" defTabSz="931769"/>
              <a:t>17</a:t>
            </a:fld>
            <a:endParaRPr lang="en-US" sz="1200" dirty="0">
              <a:latin typeface="Calibri" pitchFamily="34" charset="0"/>
            </a:endParaRPr>
          </a:p>
        </p:txBody>
      </p:sp>
    </p:spTree>
    <p:extLst>
      <p:ext uri="{BB962C8B-B14F-4D97-AF65-F5344CB8AC3E}">
        <p14:creationId xmlns:p14="http://schemas.microsoft.com/office/powerpoint/2010/main" val="17164237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p:cNvSpPr>
            <a:spLocks noGrp="1" noRot="1" noChangeAspect="1" noTextEdit="1"/>
          </p:cNvSpPr>
          <p:nvPr>
            <p:ph type="sldImg"/>
          </p:nvPr>
        </p:nvSpPr>
        <p:spPr bwMode="auto">
          <a:xfrm>
            <a:off x="457200" y="228600"/>
            <a:ext cx="5583238" cy="4187825"/>
          </a:xfrm>
          <a:noFill/>
          <a:ln>
            <a:solidFill>
              <a:srgbClr val="000000"/>
            </a:solidFill>
            <a:miter lim="800000"/>
            <a:headEnd/>
            <a:tailEnd/>
          </a:ln>
        </p:spPr>
      </p:sp>
      <p:sp>
        <p:nvSpPr>
          <p:cNvPr id="9218" name="Notes Placeholder 2"/>
          <p:cNvSpPr>
            <a:spLocks noGrp="1"/>
          </p:cNvSpPr>
          <p:nvPr>
            <p:ph type="body" idx="1"/>
          </p:nvPr>
        </p:nvSpPr>
        <p:spPr>
          <a:noFill/>
          <a:ln/>
        </p:spPr>
        <p:txBody>
          <a:bodyPr/>
          <a:lstStyle/>
          <a:p>
            <a:pPr eaLnBrk="1" hangingPunct="1">
              <a:spcBef>
                <a:spcPct val="0"/>
              </a:spcBef>
            </a:pPr>
            <a:r>
              <a:rPr lang="en-US" sz="1000" b="1" dirty="0">
                <a:latin typeface="Arial" charset="0"/>
                <a:cs typeface="Arial" charset="0"/>
              </a:rPr>
              <a:t>Slide 17</a:t>
            </a:r>
            <a:r>
              <a:rPr lang="en-US" sz="1000" dirty="0">
                <a:latin typeface="Arial" charset="0"/>
                <a:cs typeface="Arial" charset="0"/>
              </a:rPr>
              <a:t> – </a:t>
            </a:r>
            <a:r>
              <a:rPr lang="en-US" sz="1000" b="1" u="sng" dirty="0">
                <a:solidFill>
                  <a:srgbClr val="FFFFFF"/>
                </a:solidFill>
                <a:latin typeface="Arial" panose="020B0604020202020204" pitchFamily="34" charset="0"/>
                <a:cs typeface="Arial" panose="020B0604020202020204" pitchFamily="34" charset="0"/>
              </a:rPr>
              <a:t>APD Training Calendar</a:t>
            </a:r>
          </a:p>
          <a:p>
            <a:pPr eaLnBrk="1" hangingPunct="1">
              <a:spcBef>
                <a:spcPct val="0"/>
              </a:spcBef>
            </a:pPr>
            <a:endParaRPr lang="en-US" sz="1000" dirty="0">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en-US" sz="1000" dirty="0">
                <a:latin typeface="Arial" panose="020B0604020202020204" pitchFamily="34" charset="0"/>
                <a:cs typeface="Arial" panose="020B0604020202020204" pitchFamily="34" charset="0"/>
              </a:rPr>
              <a:t>Provides a listing of all APD Approved Trainers.  </a:t>
            </a:r>
          </a:p>
          <a:p>
            <a:pPr eaLnBrk="1" hangingPunct="1">
              <a:spcBef>
                <a:spcPct val="0"/>
              </a:spcBef>
            </a:pPr>
            <a:endParaRPr lang="en-US" sz="1000" dirty="0">
              <a:latin typeface="Arial" panose="020B0604020202020204" pitchFamily="34" charset="0"/>
              <a:cs typeface="Arial" panose="020B0604020202020204" pitchFamily="34" charset="0"/>
            </a:endParaRPr>
          </a:p>
          <a:p>
            <a:pPr marL="690563" indent="-457200">
              <a:spcBef>
                <a:spcPts val="600"/>
              </a:spcBef>
              <a:spcAft>
                <a:spcPts val="600"/>
              </a:spcAft>
              <a:buClr>
                <a:srgbClr val="00A0AF"/>
              </a:buClr>
              <a:buFont typeface="Wingdings" panose="05000000000000000000" pitchFamily="2" charset="2"/>
              <a:buChar char="q"/>
            </a:pPr>
            <a:r>
              <a:rPr lang="en-US" sz="1000" dirty="0">
                <a:latin typeface="Arial" panose="020B0604020202020204" pitchFamily="34" charset="0"/>
                <a:cs typeface="Arial" panose="020B0604020202020204" pitchFamily="34" charset="0"/>
              </a:rPr>
              <a:t>Direct Care Core Competencies</a:t>
            </a:r>
          </a:p>
          <a:p>
            <a:pPr marL="690563" indent="-457200">
              <a:spcBef>
                <a:spcPts val="600"/>
              </a:spcBef>
              <a:spcAft>
                <a:spcPts val="600"/>
              </a:spcAft>
              <a:buClr>
                <a:srgbClr val="00A0AF"/>
              </a:buClr>
              <a:buFont typeface="Wingdings" panose="05000000000000000000" pitchFamily="2" charset="2"/>
              <a:buChar char="q"/>
            </a:pPr>
            <a:r>
              <a:rPr lang="en-US" sz="1000" dirty="0">
                <a:latin typeface="Arial" panose="020B0604020202020204" pitchFamily="34" charset="0"/>
                <a:cs typeface="Arial" panose="020B0604020202020204" pitchFamily="34" charset="0"/>
              </a:rPr>
              <a:t>Zero Tolerance</a:t>
            </a:r>
          </a:p>
          <a:p>
            <a:pPr marL="690563" indent="-457200">
              <a:spcBef>
                <a:spcPts val="600"/>
              </a:spcBef>
              <a:spcAft>
                <a:spcPts val="600"/>
              </a:spcAft>
              <a:buClr>
                <a:srgbClr val="00A0AF"/>
              </a:buClr>
              <a:buFont typeface="Wingdings" panose="05000000000000000000" pitchFamily="2" charset="2"/>
              <a:buChar char="q"/>
            </a:pPr>
            <a:r>
              <a:rPr lang="en-US" sz="1000" dirty="0">
                <a:latin typeface="Arial" panose="020B0604020202020204" pitchFamily="34" charset="0"/>
                <a:cs typeface="Arial" panose="020B0604020202020204" pitchFamily="34" charset="0"/>
              </a:rPr>
              <a:t>Reactive Strategies</a:t>
            </a:r>
          </a:p>
          <a:p>
            <a:pPr marL="690563" indent="-457200">
              <a:spcBef>
                <a:spcPts val="600"/>
              </a:spcBef>
              <a:spcAft>
                <a:spcPts val="600"/>
              </a:spcAft>
              <a:buClr>
                <a:srgbClr val="00A0AF"/>
              </a:buClr>
              <a:buFont typeface="Wingdings" panose="05000000000000000000" pitchFamily="2" charset="2"/>
              <a:buChar char="q"/>
            </a:pPr>
            <a:r>
              <a:rPr lang="en-US" sz="1000" dirty="0">
                <a:latin typeface="Arial" panose="020B0604020202020204" pitchFamily="34" charset="0"/>
                <a:cs typeface="Arial" panose="020B0604020202020204" pitchFamily="34" charset="0"/>
              </a:rPr>
              <a:t>Supported Employment Coaching</a:t>
            </a:r>
          </a:p>
          <a:p>
            <a:pPr marL="690563" indent="-457200">
              <a:spcBef>
                <a:spcPts val="600"/>
              </a:spcBef>
              <a:spcAft>
                <a:spcPts val="600"/>
              </a:spcAft>
              <a:buClr>
                <a:srgbClr val="00A0AF"/>
              </a:buClr>
              <a:buFont typeface="Wingdings" panose="05000000000000000000" pitchFamily="2" charset="2"/>
              <a:buChar char="q"/>
            </a:pPr>
            <a:r>
              <a:rPr lang="en-US" sz="1000" dirty="0">
                <a:latin typeface="Arial" panose="020B0604020202020204" pitchFamily="34" charset="0"/>
                <a:cs typeface="Arial" panose="020B0604020202020204" pitchFamily="34" charset="0"/>
              </a:rPr>
              <a:t>Supported Living Coaching</a:t>
            </a:r>
          </a:p>
          <a:p>
            <a:endParaRPr lang="en-US" sz="1000" dirty="0">
              <a:latin typeface="Arial" panose="020B0604020202020204" pitchFamily="34" charset="0"/>
              <a:cs typeface="Arial" panose="020B0604020202020204" pitchFamily="34" charset="0"/>
            </a:endParaRPr>
          </a:p>
          <a:p>
            <a:r>
              <a:rPr lang="en-US" sz="1000" dirty="0">
                <a:latin typeface="Arial" panose="020B0604020202020204" pitchFamily="34" charset="0"/>
                <a:cs typeface="Arial" panose="020B0604020202020204" pitchFamily="34" charset="0"/>
              </a:rPr>
              <a:t>The APD provider calendar provides a listing of all APD Approved Trainers.  They are sorted alphabetically by course name.  Providers can identify the city, the area approval, email address, organization and area of each trainers. The provider calendar also provides a list of available trainings.  All trainers should have access to the provider calendar.  We encourage them to post all trainings.  You should have received a copy of the step by step instructions for the provider calendar. </a:t>
            </a:r>
          </a:p>
          <a:p>
            <a:endParaRPr lang="en-US" sz="1000" dirty="0">
              <a:latin typeface="Arial" panose="020B0604020202020204" pitchFamily="34" charset="0"/>
              <a:cs typeface="Arial" panose="020B0604020202020204" pitchFamily="34" charset="0"/>
            </a:endParaRPr>
          </a:p>
          <a:p>
            <a:r>
              <a:rPr lang="en-US" sz="1000" dirty="0">
                <a:latin typeface="Arial" panose="020B0604020202020204" pitchFamily="34" charset="0"/>
                <a:cs typeface="Arial" panose="020B0604020202020204" pitchFamily="34" charset="0"/>
              </a:rPr>
              <a:t>APD is in the process of review and recertification of all APD Approved Trainers. </a:t>
            </a:r>
          </a:p>
        </p:txBody>
      </p:sp>
      <p:sp>
        <p:nvSpPr>
          <p:cNvPr id="9219" name="Slide Number Placeholder 3"/>
          <p:cNvSpPr txBox="1">
            <a:spLocks noGrp="1"/>
          </p:cNvSpPr>
          <p:nvPr/>
        </p:nvSpPr>
        <p:spPr bwMode="auto">
          <a:xfrm>
            <a:off x="3970339" y="8829676"/>
            <a:ext cx="3038475" cy="465138"/>
          </a:xfrm>
          <a:prstGeom prst="rect">
            <a:avLst/>
          </a:prstGeom>
          <a:noFill/>
          <a:ln w="9525">
            <a:noFill/>
            <a:miter lim="800000"/>
            <a:headEnd/>
            <a:tailEnd/>
          </a:ln>
        </p:spPr>
        <p:txBody>
          <a:bodyPr lIns="93167" tIns="46584" rIns="93167" bIns="46584" anchor="b"/>
          <a:lstStyle/>
          <a:p>
            <a:pPr algn="r" defTabSz="931769"/>
            <a:fld id="{528BBF78-D454-4E9B-BF39-F3E33DD93691}" type="slidenum">
              <a:rPr lang="en-US" sz="1200">
                <a:latin typeface="Calibri" pitchFamily="34" charset="0"/>
              </a:rPr>
              <a:pPr algn="r" defTabSz="931769"/>
              <a:t>18</a:t>
            </a:fld>
            <a:endParaRPr lang="en-US" sz="1200" dirty="0">
              <a:latin typeface="Calibri" pitchFamily="34" charset="0"/>
            </a:endParaRPr>
          </a:p>
        </p:txBody>
      </p:sp>
    </p:spTree>
    <p:extLst>
      <p:ext uri="{BB962C8B-B14F-4D97-AF65-F5344CB8AC3E}">
        <p14:creationId xmlns:p14="http://schemas.microsoft.com/office/powerpoint/2010/main" val="14895563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p:cNvSpPr>
            <a:spLocks noGrp="1" noRot="1" noChangeAspect="1" noTextEdit="1"/>
          </p:cNvSpPr>
          <p:nvPr>
            <p:ph type="sldImg"/>
          </p:nvPr>
        </p:nvSpPr>
        <p:spPr bwMode="auto">
          <a:xfrm>
            <a:off x="841375" y="228600"/>
            <a:ext cx="5486400" cy="4114800"/>
          </a:xfrm>
          <a:noFill/>
          <a:ln>
            <a:solidFill>
              <a:srgbClr val="000000"/>
            </a:solidFill>
            <a:miter lim="800000"/>
            <a:headEnd/>
            <a:tailEnd/>
          </a:ln>
        </p:spPr>
      </p:sp>
      <p:sp>
        <p:nvSpPr>
          <p:cNvPr id="9218" name="Notes Placeholder 2"/>
          <p:cNvSpPr>
            <a:spLocks noGrp="1"/>
          </p:cNvSpPr>
          <p:nvPr>
            <p:ph type="body" idx="1"/>
          </p:nvPr>
        </p:nvSpPr>
        <p:spPr>
          <a:noFill/>
          <a:ln/>
        </p:spPr>
        <p:txBody>
          <a:bodyPr/>
          <a:lstStyle/>
          <a:p>
            <a:pPr eaLnBrk="1" hangingPunct="1">
              <a:spcBef>
                <a:spcPct val="0"/>
              </a:spcBef>
            </a:pPr>
            <a:r>
              <a:rPr lang="en-US" sz="1000" b="1" dirty="0">
                <a:latin typeface="Arial" charset="0"/>
                <a:cs typeface="Arial" charset="0"/>
              </a:rPr>
              <a:t>Slide 18</a:t>
            </a:r>
            <a:r>
              <a:rPr lang="en-US" sz="1000" dirty="0">
                <a:latin typeface="Arial" charset="0"/>
                <a:cs typeface="Arial" charset="0"/>
              </a:rPr>
              <a:t>– </a:t>
            </a:r>
            <a:r>
              <a:rPr lang="en-US" sz="1050" b="1" u="sng" dirty="0">
                <a:latin typeface="Arial" panose="020B0604020202020204" pitchFamily="34" charset="0"/>
                <a:cs typeface="Arial" panose="020B0604020202020204" pitchFamily="34" charset="0"/>
              </a:rPr>
              <a:t>APD Approved Trainer Recertification</a:t>
            </a:r>
          </a:p>
          <a:p>
            <a:pPr eaLnBrk="1" hangingPunct="1">
              <a:spcBef>
                <a:spcPct val="0"/>
              </a:spcBef>
            </a:pPr>
            <a:endParaRPr lang="en-US" sz="1000" b="1" u="sng" dirty="0">
              <a:latin typeface="Arial" panose="020B0604020202020204" pitchFamily="34" charset="0"/>
              <a:cs typeface="Arial" panose="020B0604020202020204" pitchFamily="34" charset="0"/>
            </a:endParaRPr>
          </a:p>
          <a:p>
            <a:pPr marL="630237" indent="-342900">
              <a:spcAft>
                <a:spcPts val="600"/>
              </a:spcAft>
              <a:buClr>
                <a:srgbClr val="00A0AF"/>
              </a:buClr>
              <a:buFont typeface="Wingdings" panose="05000000000000000000" pitchFamily="2" charset="2"/>
              <a:buChar char="q"/>
            </a:pPr>
            <a:r>
              <a:rPr lang="en-US" sz="1000" dirty="0">
                <a:latin typeface="Arial" panose="020B0604020202020204" pitchFamily="34" charset="0"/>
                <a:cs typeface="Arial" panose="020B0604020202020204" pitchFamily="34" charset="0"/>
              </a:rPr>
              <a:t>Must meet all the requirements to train in the </a:t>
            </a:r>
            <a:r>
              <a:rPr lang="en-US" sz="1000" dirty="0" err="1">
                <a:latin typeface="Arial" panose="020B0604020202020204" pitchFamily="34" charset="0"/>
                <a:cs typeface="Arial" panose="020B0604020202020204" pitchFamily="34" charset="0"/>
              </a:rPr>
              <a:t>iBudget</a:t>
            </a:r>
            <a:r>
              <a:rPr lang="en-US" sz="1000" dirty="0">
                <a:latin typeface="Arial" panose="020B0604020202020204" pitchFamily="34" charset="0"/>
                <a:cs typeface="Arial" panose="020B0604020202020204" pitchFamily="34" charset="0"/>
              </a:rPr>
              <a:t> Handbook, Appendix J</a:t>
            </a:r>
          </a:p>
          <a:p>
            <a:pPr marL="630237" indent="-342900">
              <a:spcAft>
                <a:spcPts val="600"/>
              </a:spcAft>
              <a:buClr>
                <a:srgbClr val="00A0AF"/>
              </a:buClr>
              <a:buFont typeface="Wingdings" panose="05000000000000000000" pitchFamily="2" charset="2"/>
              <a:buChar char="q"/>
            </a:pPr>
            <a:r>
              <a:rPr lang="en-US" sz="1000" dirty="0">
                <a:latin typeface="Arial" panose="020B0604020202020204" pitchFamily="34" charset="0"/>
                <a:cs typeface="Arial" panose="020B0604020202020204" pitchFamily="34" charset="0"/>
              </a:rPr>
              <a:t>Request to Train to pamela.london@apdcares.org</a:t>
            </a:r>
          </a:p>
          <a:p>
            <a:pPr marL="630237" indent="-342900">
              <a:spcAft>
                <a:spcPts val="600"/>
              </a:spcAft>
              <a:buClr>
                <a:srgbClr val="00A0AF"/>
              </a:buClr>
              <a:buFont typeface="Wingdings" panose="05000000000000000000" pitchFamily="2" charset="2"/>
              <a:buChar char="q"/>
            </a:pPr>
            <a:r>
              <a:rPr lang="en-US" sz="1000" dirty="0">
                <a:latin typeface="Arial" panose="020B0604020202020204" pitchFamily="34" charset="0"/>
                <a:cs typeface="Arial" panose="020B0604020202020204" pitchFamily="34" charset="0"/>
              </a:rPr>
              <a:t>Register and complete courses in TRAIN Florida – Zero Tolerance, Direct Care Core Competencies, HIPAA.</a:t>
            </a:r>
          </a:p>
          <a:p>
            <a:pPr marL="630237" indent="-342900">
              <a:spcAft>
                <a:spcPts val="600"/>
              </a:spcAft>
              <a:buClr>
                <a:srgbClr val="00A0AF"/>
              </a:buClr>
              <a:buFont typeface="Wingdings" panose="05000000000000000000" pitchFamily="2" charset="2"/>
              <a:buChar char="q"/>
            </a:pPr>
            <a:r>
              <a:rPr lang="en-US" sz="1000" dirty="0">
                <a:latin typeface="Arial" panose="020B0604020202020204" pitchFamily="34" charset="0"/>
                <a:cs typeface="Arial" panose="020B0604020202020204" pitchFamily="34" charset="0"/>
              </a:rPr>
              <a:t>APD reviews 3 years of Delmarva PDR’s</a:t>
            </a:r>
          </a:p>
          <a:p>
            <a:pPr marL="630237" indent="-342900">
              <a:spcAft>
                <a:spcPts val="600"/>
              </a:spcAft>
              <a:buClr>
                <a:srgbClr val="00A0AF"/>
              </a:buClr>
              <a:buFont typeface="Wingdings" panose="05000000000000000000" pitchFamily="2" charset="2"/>
              <a:buChar char="q"/>
            </a:pPr>
            <a:r>
              <a:rPr lang="en-US" sz="1000" dirty="0">
                <a:latin typeface="Arial" panose="020B0604020202020204" pitchFamily="34" charset="0"/>
                <a:cs typeface="Arial" panose="020B0604020202020204" pitchFamily="34" charset="0"/>
              </a:rPr>
              <a:t>APD completes a Trainer certification Rating Sheet</a:t>
            </a:r>
          </a:p>
          <a:p>
            <a:pPr marL="630237" indent="-342900">
              <a:spcAft>
                <a:spcPts val="600"/>
              </a:spcAft>
              <a:buClr>
                <a:srgbClr val="00A0AF"/>
              </a:buClr>
              <a:buFont typeface="Wingdings" panose="05000000000000000000" pitchFamily="2" charset="2"/>
              <a:buChar char="q"/>
            </a:pPr>
            <a:r>
              <a:rPr lang="en-US" sz="1000" dirty="0">
                <a:latin typeface="Arial" panose="020B0604020202020204" pitchFamily="34" charset="0"/>
                <a:cs typeface="Arial" panose="020B0604020202020204" pitchFamily="34" charset="0"/>
              </a:rPr>
              <a:t>APD Reviews Licensure Issues</a:t>
            </a:r>
          </a:p>
          <a:p>
            <a:pPr marL="630237" indent="-342900">
              <a:spcAft>
                <a:spcPts val="600"/>
              </a:spcAft>
              <a:buClr>
                <a:srgbClr val="00A0AF"/>
              </a:buClr>
              <a:buFont typeface="Wingdings" panose="05000000000000000000" pitchFamily="2" charset="2"/>
              <a:buChar char="q"/>
            </a:pPr>
            <a:r>
              <a:rPr lang="en-US" sz="1000" dirty="0">
                <a:latin typeface="Arial" panose="020B0604020202020204" pitchFamily="34" charset="0"/>
                <a:cs typeface="Arial" panose="020B0604020202020204" pitchFamily="34" charset="0"/>
              </a:rPr>
              <a:t>APD reviews history of Medicaid Fraud </a:t>
            </a:r>
          </a:p>
          <a:p>
            <a:pPr marL="630237" indent="-342900">
              <a:spcAft>
                <a:spcPts val="600"/>
              </a:spcAft>
              <a:buClr>
                <a:srgbClr val="00A0AF"/>
              </a:buClr>
              <a:buFont typeface="Wingdings" panose="05000000000000000000" pitchFamily="2" charset="2"/>
              <a:buChar char="q"/>
            </a:pPr>
            <a:endParaRPr lang="en-US" sz="1000" dirty="0">
              <a:latin typeface="Arial" panose="020B0604020202020204" pitchFamily="34" charset="0"/>
              <a:cs typeface="Arial" panose="020B0604020202020204" pitchFamily="34" charset="0"/>
            </a:endParaRPr>
          </a:p>
          <a:p>
            <a:pPr marL="630237" indent="-342900">
              <a:spcAft>
                <a:spcPts val="600"/>
              </a:spcAft>
              <a:buClr>
                <a:srgbClr val="00A0AF"/>
              </a:buClr>
              <a:buFont typeface="Wingdings" panose="05000000000000000000" pitchFamily="2" charset="2"/>
              <a:buChar char="q"/>
            </a:pPr>
            <a:endParaRPr lang="en-US" sz="1000" dirty="0">
              <a:latin typeface="Arial" panose="020B0604020202020204" pitchFamily="34" charset="0"/>
              <a:cs typeface="Arial" panose="020B0604020202020204" pitchFamily="34" charset="0"/>
            </a:endParaRPr>
          </a:p>
          <a:p>
            <a:pPr marL="630237" indent="-342900">
              <a:spcAft>
                <a:spcPts val="600"/>
              </a:spcAft>
              <a:buClr>
                <a:srgbClr val="00A0AF"/>
              </a:buClr>
              <a:buFont typeface="Wingdings" panose="05000000000000000000" pitchFamily="2" charset="2"/>
              <a:buChar char="q"/>
            </a:pPr>
            <a:r>
              <a:rPr lang="en-US" sz="1000" dirty="0">
                <a:latin typeface="Arial" panose="020B0604020202020204" pitchFamily="34" charset="0"/>
                <a:cs typeface="Arial" panose="020B0604020202020204" pitchFamily="34" charset="0"/>
              </a:rPr>
              <a:t>New Trainers must:</a:t>
            </a:r>
          </a:p>
          <a:p>
            <a:pPr marL="287337" indent="0">
              <a:spcAft>
                <a:spcPts val="600"/>
              </a:spcAft>
              <a:buClr>
                <a:srgbClr val="00A0AF"/>
              </a:buClr>
              <a:buFont typeface="Wingdings" panose="05000000000000000000" pitchFamily="2" charset="2"/>
              <a:buNone/>
            </a:pPr>
            <a:r>
              <a:rPr lang="en-US" sz="1000" dirty="0">
                <a:latin typeface="Arial" panose="020B0604020202020204" pitchFamily="34" charset="0"/>
                <a:cs typeface="Arial" panose="020B0604020202020204" pitchFamily="34" charset="0"/>
              </a:rPr>
              <a:t>	Have a Train the Trainer</a:t>
            </a:r>
          </a:p>
          <a:p>
            <a:pPr marL="287337" indent="0">
              <a:spcAft>
                <a:spcPts val="600"/>
              </a:spcAft>
              <a:buClr>
                <a:srgbClr val="00A0AF"/>
              </a:buClr>
              <a:buFont typeface="Wingdings" panose="05000000000000000000" pitchFamily="2" charset="2"/>
              <a:buNone/>
            </a:pPr>
            <a:r>
              <a:rPr lang="en-US" sz="1000" dirty="0">
                <a:latin typeface="Arial" panose="020B0604020202020204" pitchFamily="34" charset="0"/>
                <a:cs typeface="Arial" panose="020B0604020202020204" pitchFamily="34" charset="0"/>
              </a:rPr>
              <a:t>                 Meet the requirements in Appendix J – </a:t>
            </a:r>
            <a:r>
              <a:rPr lang="en-US" sz="1000" dirty="0" err="1">
                <a:latin typeface="Arial" panose="020B0604020202020204" pitchFamily="34" charset="0"/>
                <a:cs typeface="Arial" panose="020B0604020202020204" pitchFamily="34" charset="0"/>
              </a:rPr>
              <a:t>iBudget</a:t>
            </a:r>
            <a:r>
              <a:rPr lang="en-US" sz="1000" dirty="0">
                <a:latin typeface="Arial" panose="020B0604020202020204" pitchFamily="34" charset="0"/>
                <a:cs typeface="Arial" panose="020B0604020202020204" pitchFamily="34" charset="0"/>
              </a:rPr>
              <a:t> Handbook</a:t>
            </a:r>
          </a:p>
          <a:p>
            <a:pPr marL="287337" indent="0">
              <a:spcAft>
                <a:spcPts val="600"/>
              </a:spcAft>
              <a:buClr>
                <a:srgbClr val="00A0AF"/>
              </a:buClr>
              <a:buFont typeface="Wingdings" panose="05000000000000000000" pitchFamily="2" charset="2"/>
              <a:buNone/>
            </a:pPr>
            <a:endParaRPr lang="en-US" sz="1000" dirty="0">
              <a:latin typeface="Arial" panose="020B0604020202020204" pitchFamily="34" charset="0"/>
              <a:cs typeface="Arial" panose="020B0604020202020204" pitchFamily="34" charset="0"/>
            </a:endParaRPr>
          </a:p>
          <a:p>
            <a:pPr marL="630237" indent="-342900">
              <a:spcAft>
                <a:spcPts val="600"/>
              </a:spcAft>
              <a:buClr>
                <a:srgbClr val="00A0AF"/>
              </a:buClr>
              <a:buFont typeface="Wingdings" panose="05000000000000000000" pitchFamily="2" charset="2"/>
              <a:buChar char="q"/>
            </a:pPr>
            <a:endParaRPr lang="en-US" sz="1000" dirty="0">
              <a:latin typeface="Arial" panose="020B0604020202020204" pitchFamily="34" charset="0"/>
              <a:cs typeface="Arial" panose="020B0604020202020204" pitchFamily="34" charset="0"/>
            </a:endParaRPr>
          </a:p>
          <a:p>
            <a:pPr marL="630237" indent="-342900">
              <a:spcAft>
                <a:spcPts val="600"/>
              </a:spcAft>
              <a:buClr>
                <a:srgbClr val="00A0AF"/>
              </a:buClr>
              <a:buFont typeface="Wingdings" panose="05000000000000000000" pitchFamily="2" charset="2"/>
              <a:buChar char="q"/>
            </a:pPr>
            <a:endParaRPr lang="en-US" sz="1000" dirty="0">
              <a:latin typeface="Arial" panose="020B0604020202020204" pitchFamily="34" charset="0"/>
              <a:cs typeface="Arial" panose="020B0604020202020204" pitchFamily="34" charset="0"/>
            </a:endParaRPr>
          </a:p>
        </p:txBody>
      </p:sp>
      <p:sp>
        <p:nvSpPr>
          <p:cNvPr id="9219" name="Slide Number Placeholder 3"/>
          <p:cNvSpPr txBox="1">
            <a:spLocks noGrp="1"/>
          </p:cNvSpPr>
          <p:nvPr/>
        </p:nvSpPr>
        <p:spPr bwMode="auto">
          <a:xfrm>
            <a:off x="3970339" y="8829676"/>
            <a:ext cx="3038475" cy="465138"/>
          </a:xfrm>
          <a:prstGeom prst="rect">
            <a:avLst/>
          </a:prstGeom>
          <a:noFill/>
          <a:ln w="9525">
            <a:noFill/>
            <a:miter lim="800000"/>
            <a:headEnd/>
            <a:tailEnd/>
          </a:ln>
        </p:spPr>
        <p:txBody>
          <a:bodyPr lIns="93167" tIns="46584" rIns="93167" bIns="46584" anchor="b"/>
          <a:lstStyle/>
          <a:p>
            <a:pPr algn="r" defTabSz="931769"/>
            <a:fld id="{528BBF78-D454-4E9B-BF39-F3E33DD93691}" type="slidenum">
              <a:rPr lang="en-US" sz="1200">
                <a:latin typeface="Calibri" pitchFamily="34" charset="0"/>
              </a:rPr>
              <a:pPr algn="r" defTabSz="931769"/>
              <a:t>19</a:t>
            </a:fld>
            <a:endParaRPr lang="en-US" sz="1200">
              <a:latin typeface="Calibri" pitchFamily="34" charset="0"/>
            </a:endParaRPr>
          </a:p>
        </p:txBody>
      </p:sp>
    </p:spTree>
    <p:extLst>
      <p:ext uri="{BB962C8B-B14F-4D97-AF65-F5344CB8AC3E}">
        <p14:creationId xmlns:p14="http://schemas.microsoft.com/office/powerpoint/2010/main" val="3026048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p:cNvSpPr>
            <a:spLocks noGrp="1" noRot="1" noChangeAspect="1" noTextEdit="1"/>
          </p:cNvSpPr>
          <p:nvPr>
            <p:ph type="sldImg"/>
          </p:nvPr>
        </p:nvSpPr>
        <p:spPr bwMode="auto">
          <a:xfrm>
            <a:off x="757238" y="228600"/>
            <a:ext cx="5081587" cy="3811588"/>
          </a:xfrm>
          <a:noFill/>
          <a:ln>
            <a:solidFill>
              <a:srgbClr val="000000"/>
            </a:solidFill>
            <a:miter lim="800000"/>
            <a:headEnd/>
            <a:tailEnd/>
          </a:ln>
        </p:spPr>
      </p:sp>
      <p:sp>
        <p:nvSpPr>
          <p:cNvPr id="9218" name="Notes Placeholder 2"/>
          <p:cNvSpPr>
            <a:spLocks noGrp="1"/>
          </p:cNvSpPr>
          <p:nvPr>
            <p:ph type="body" idx="1"/>
          </p:nvPr>
        </p:nvSpPr>
        <p:spPr>
          <a:xfrm>
            <a:off x="701675" y="4343400"/>
            <a:ext cx="5607050" cy="4183063"/>
          </a:xfrm>
          <a:noFill/>
          <a:ln/>
        </p:spPr>
        <p:txBody>
          <a:bodyPr/>
          <a:lstStyle/>
          <a:p>
            <a:pPr eaLnBrk="1" hangingPunct="1">
              <a:spcBef>
                <a:spcPct val="0"/>
              </a:spcBef>
            </a:pPr>
            <a:r>
              <a:rPr lang="en-US" sz="1000" b="1" dirty="0">
                <a:latin typeface="Arial" charset="0"/>
                <a:cs typeface="Arial" charset="0"/>
              </a:rPr>
              <a:t>Slide 2</a:t>
            </a:r>
            <a:r>
              <a:rPr lang="en-US" sz="1000" dirty="0">
                <a:latin typeface="Arial" charset="0"/>
                <a:cs typeface="Arial" charset="0"/>
              </a:rPr>
              <a:t> </a:t>
            </a:r>
            <a:r>
              <a:rPr lang="en-US" sz="1000" b="1" u="sng" dirty="0">
                <a:latin typeface="Arial" panose="020B0604020202020204" pitchFamily="34" charset="0"/>
                <a:cs typeface="Arial" panose="020B0604020202020204" pitchFamily="34" charset="0"/>
              </a:rPr>
              <a:t>– What is TRAIN Florida</a:t>
            </a:r>
          </a:p>
          <a:p>
            <a:pPr marL="690563" indent="-457200">
              <a:spcBef>
                <a:spcPts val="600"/>
              </a:spcBef>
              <a:spcAft>
                <a:spcPts val="600"/>
              </a:spcAft>
              <a:buClr>
                <a:srgbClr val="00A0AF"/>
              </a:buClr>
              <a:buFont typeface="Wingdings" panose="05000000000000000000" pitchFamily="2" charset="2"/>
              <a:buChar char="q"/>
            </a:pPr>
            <a:endParaRPr lang="en-US" sz="1200" kern="1200" baseline="30000" dirty="0">
              <a:solidFill>
                <a:schemeClr val="tx1"/>
              </a:solidFill>
              <a:effectLst/>
              <a:latin typeface="Arial" panose="020B0604020202020204" pitchFamily="34" charset="0"/>
              <a:cs typeface="Arial" panose="020B0604020202020204" pitchFamily="34" charset="0"/>
            </a:endParaRPr>
          </a:p>
          <a:p>
            <a:pPr eaLnBrk="1" hangingPunct="1">
              <a:spcBef>
                <a:spcPct val="0"/>
              </a:spcBef>
            </a:pPr>
            <a:r>
              <a:rPr lang="en-US" sz="1200" dirty="0">
                <a:latin typeface="Arial" charset="0"/>
                <a:cs typeface="Arial" charset="0"/>
              </a:rPr>
              <a:t>What is TRAIN Florida?</a:t>
            </a:r>
          </a:p>
          <a:p>
            <a:pPr eaLnBrk="1" hangingPunct="1">
              <a:spcBef>
                <a:spcPct val="0"/>
              </a:spcBef>
            </a:pPr>
            <a:endParaRPr lang="en-US" sz="1200" dirty="0">
              <a:latin typeface="Arial" charset="0"/>
              <a:cs typeface="Arial" charset="0"/>
            </a:endParaRPr>
          </a:p>
          <a:p>
            <a:pPr eaLnBrk="1" hangingPunct="1">
              <a:spcBef>
                <a:spcPct val="0"/>
              </a:spcBef>
            </a:pPr>
            <a:r>
              <a:rPr lang="en-US" sz="1200" dirty="0"/>
              <a:t>TRAIN (</a:t>
            </a:r>
            <a:r>
              <a:rPr lang="en-US" sz="1200" dirty="0" err="1"/>
              <a:t>TrainingFinder</a:t>
            </a:r>
            <a:r>
              <a:rPr lang="en-US" sz="1200" dirty="0"/>
              <a:t> Real-time Affiliate Integrated Network) is a nationwide public health learning resource and management system. </a:t>
            </a:r>
          </a:p>
          <a:p>
            <a:pPr eaLnBrk="1" hangingPunct="1">
              <a:spcBef>
                <a:spcPct val="0"/>
              </a:spcBef>
            </a:pPr>
            <a:endParaRPr lang="en-US" sz="1200" kern="1200" dirty="0">
              <a:solidFill>
                <a:schemeClr val="tx1"/>
              </a:solidFill>
              <a:effectLst/>
              <a:latin typeface="+mn-lt"/>
              <a:ea typeface="+mn-ea"/>
              <a:cs typeface="+mn-cs"/>
            </a:endParaRPr>
          </a:p>
          <a:p>
            <a:pPr eaLnBrk="1" hangingPunct="1">
              <a:spcBef>
                <a:spcPct val="0"/>
              </a:spcBef>
            </a:pPr>
            <a:r>
              <a:rPr lang="en-US" sz="1200" kern="1200" dirty="0">
                <a:solidFill>
                  <a:schemeClr val="tx1"/>
                </a:solidFill>
                <a:effectLst/>
                <a:latin typeface="+mn-lt"/>
                <a:ea typeface="+mn-ea"/>
                <a:cs typeface="+mn-cs"/>
              </a:rPr>
              <a:t>TRAIN provides a catalog of web-based distance learning courses. Learners can use the TRAIN system to network with other state and federal agencies, international organizations, educational institutions, and all APD courses will be available online at no cost to the user. </a:t>
            </a:r>
            <a:endParaRPr lang="en-US" sz="1200" dirty="0">
              <a:latin typeface="Arial" charset="0"/>
              <a:cs typeface="Arial" charset="0"/>
            </a:endParaRPr>
          </a:p>
        </p:txBody>
      </p:sp>
      <p:sp>
        <p:nvSpPr>
          <p:cNvPr id="9219" name="Slide Number Placeholder 3"/>
          <p:cNvSpPr txBox="1">
            <a:spLocks noGrp="1"/>
          </p:cNvSpPr>
          <p:nvPr/>
        </p:nvSpPr>
        <p:spPr bwMode="auto">
          <a:xfrm>
            <a:off x="3970339" y="8829676"/>
            <a:ext cx="3038475" cy="465138"/>
          </a:xfrm>
          <a:prstGeom prst="rect">
            <a:avLst/>
          </a:prstGeom>
          <a:noFill/>
          <a:ln w="9525">
            <a:noFill/>
            <a:miter lim="800000"/>
            <a:headEnd/>
            <a:tailEnd/>
          </a:ln>
        </p:spPr>
        <p:txBody>
          <a:bodyPr lIns="93167" tIns="46584" rIns="93167" bIns="46584" anchor="b"/>
          <a:lstStyle/>
          <a:p>
            <a:pPr algn="r" defTabSz="931769"/>
            <a:fld id="{528BBF78-D454-4E9B-BF39-F3E33DD93691}" type="slidenum">
              <a:rPr lang="en-US" sz="1200">
                <a:latin typeface="Calibri" pitchFamily="34" charset="0"/>
              </a:rPr>
              <a:pPr algn="r" defTabSz="931769"/>
              <a:t>2</a:t>
            </a:fld>
            <a:endParaRPr lang="en-US" sz="1200" dirty="0">
              <a:latin typeface="Calibri" pitchFamily="34" charset="0"/>
            </a:endParaRPr>
          </a:p>
        </p:txBody>
      </p:sp>
    </p:spTree>
    <p:extLst>
      <p:ext uri="{BB962C8B-B14F-4D97-AF65-F5344CB8AC3E}">
        <p14:creationId xmlns:p14="http://schemas.microsoft.com/office/powerpoint/2010/main" val="31199720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p:cNvSpPr>
            <a:spLocks noGrp="1" noRot="1" noChangeAspect="1" noTextEdit="1"/>
          </p:cNvSpPr>
          <p:nvPr>
            <p:ph type="sldImg"/>
          </p:nvPr>
        </p:nvSpPr>
        <p:spPr bwMode="auto">
          <a:xfrm>
            <a:off x="690563" y="304800"/>
            <a:ext cx="5384800" cy="4038600"/>
          </a:xfrm>
          <a:noFill/>
          <a:ln>
            <a:solidFill>
              <a:srgbClr val="000000"/>
            </a:solidFill>
            <a:miter lim="800000"/>
            <a:headEnd/>
            <a:tailEnd/>
          </a:ln>
        </p:spPr>
      </p:sp>
      <p:sp>
        <p:nvSpPr>
          <p:cNvPr id="9218" name="Notes Placeholder 2"/>
          <p:cNvSpPr>
            <a:spLocks noGrp="1"/>
          </p:cNvSpPr>
          <p:nvPr>
            <p:ph type="body" idx="1"/>
          </p:nvPr>
        </p:nvSpPr>
        <p:spPr>
          <a:noFill/>
          <a:ln/>
        </p:spPr>
        <p:txBody>
          <a:bodyPr/>
          <a:lstStyle/>
          <a:p>
            <a:pPr eaLnBrk="1" hangingPunct="1">
              <a:spcBef>
                <a:spcPct val="0"/>
              </a:spcBef>
            </a:pPr>
            <a:r>
              <a:rPr lang="en-US" sz="1000" b="1" dirty="0">
                <a:latin typeface="Arial" charset="0"/>
                <a:cs typeface="Arial" charset="0"/>
              </a:rPr>
              <a:t>Slide 19</a:t>
            </a:r>
            <a:r>
              <a:rPr lang="en-US" sz="1000" dirty="0">
                <a:latin typeface="Arial" charset="0"/>
                <a:cs typeface="Arial" charset="0"/>
              </a:rPr>
              <a:t> – </a:t>
            </a:r>
            <a:r>
              <a:rPr lang="en-US" sz="1000" b="1" u="sng" dirty="0">
                <a:latin typeface="Arial" charset="0"/>
                <a:cs typeface="Arial" charset="0"/>
              </a:rPr>
              <a:t>APD Approved Trainer Recertification</a:t>
            </a:r>
            <a:endParaRPr lang="en-US" sz="1000" b="1" u="sng" dirty="0">
              <a:solidFill>
                <a:srgbClr val="FFFFFF"/>
              </a:solidFill>
              <a:latin typeface="Tahoma" pitchFamily="34" charset="0"/>
              <a:cs typeface="Arial" charset="0"/>
            </a:endParaRPr>
          </a:p>
          <a:p>
            <a:endParaRPr lang="en-US" sz="1000" dirty="0"/>
          </a:p>
          <a:p>
            <a:pPr marL="1087437" lvl="1" indent="-342900">
              <a:spcAft>
                <a:spcPts val="600"/>
              </a:spcAft>
              <a:buClr>
                <a:srgbClr val="00A0AF"/>
              </a:buClr>
              <a:buFont typeface="Wingdings" panose="05000000000000000000" pitchFamily="2" charset="2"/>
              <a:buChar char="q"/>
            </a:pPr>
            <a:r>
              <a:rPr lang="en-US" sz="1000" dirty="0">
                <a:latin typeface="Arial" panose="020B0604020202020204" pitchFamily="34" charset="0"/>
                <a:cs typeface="Arial" panose="020B0604020202020204" pitchFamily="34" charset="0"/>
              </a:rPr>
              <a:t>     APD Reviews Licensure Issues</a:t>
            </a:r>
          </a:p>
          <a:p>
            <a:pPr marL="1087437" lvl="1" indent="-342900">
              <a:spcAft>
                <a:spcPts val="600"/>
              </a:spcAft>
              <a:buClr>
                <a:srgbClr val="00A0AF"/>
              </a:buClr>
              <a:buFont typeface="Wingdings" panose="05000000000000000000" pitchFamily="2" charset="2"/>
              <a:buChar char="q"/>
            </a:pPr>
            <a:r>
              <a:rPr lang="en-US" sz="1000" dirty="0">
                <a:latin typeface="Arial" panose="020B0604020202020204" pitchFamily="34" charset="0"/>
                <a:cs typeface="Arial" panose="020B0604020202020204" pitchFamily="34" charset="0"/>
              </a:rPr>
              <a:t>     APD reviews history of Medicaid Fraud </a:t>
            </a:r>
          </a:p>
          <a:p>
            <a:pPr marL="1087437" lvl="1" indent="-342900">
              <a:spcAft>
                <a:spcPts val="600"/>
              </a:spcAft>
              <a:buClr>
                <a:srgbClr val="00A0AF"/>
              </a:buClr>
              <a:buFont typeface="Wingdings" panose="05000000000000000000" pitchFamily="2" charset="2"/>
              <a:buChar char="q"/>
            </a:pPr>
            <a:r>
              <a:rPr lang="en-US" sz="1000" dirty="0">
                <a:latin typeface="Arial" panose="020B0604020202020204" pitchFamily="34" charset="0"/>
                <a:cs typeface="Arial" panose="020B0604020202020204" pitchFamily="34" charset="0"/>
              </a:rPr>
              <a:t>     APD Reviews Training Status</a:t>
            </a:r>
          </a:p>
          <a:p>
            <a:pPr marL="1087437" lvl="1" indent="-342900">
              <a:spcAft>
                <a:spcPts val="600"/>
              </a:spcAft>
              <a:buClr>
                <a:srgbClr val="00A0AF"/>
              </a:buClr>
              <a:buFont typeface="Wingdings" panose="05000000000000000000" pitchFamily="2" charset="2"/>
              <a:buChar char="q"/>
            </a:pPr>
            <a:r>
              <a:rPr lang="en-US" sz="1000" dirty="0">
                <a:latin typeface="Arial" panose="020B0604020202020204" pitchFamily="34" charset="0"/>
                <a:cs typeface="Arial" panose="020B0604020202020204" pitchFamily="34" charset="0"/>
              </a:rPr>
              <a:t>     Trainer Submits Training Certificate</a:t>
            </a:r>
          </a:p>
          <a:p>
            <a:pPr marL="1087437" lvl="1" indent="-342900">
              <a:spcAft>
                <a:spcPts val="600"/>
              </a:spcAft>
              <a:buClr>
                <a:srgbClr val="00A0AF"/>
              </a:buClr>
              <a:buFont typeface="Wingdings" panose="05000000000000000000" pitchFamily="2" charset="2"/>
              <a:buChar char="q"/>
            </a:pPr>
            <a:r>
              <a:rPr lang="en-US" sz="1000" dirty="0">
                <a:latin typeface="Arial" panose="020B0604020202020204" pitchFamily="34" charset="0"/>
                <a:cs typeface="Arial" panose="020B0604020202020204" pitchFamily="34" charset="0"/>
              </a:rPr>
              <a:t>     Region Support – Good Standing</a:t>
            </a:r>
          </a:p>
          <a:p>
            <a:pPr marL="1087437" lvl="1" indent="-342900">
              <a:spcAft>
                <a:spcPts val="600"/>
              </a:spcAft>
              <a:buClr>
                <a:srgbClr val="00A0AF"/>
              </a:buClr>
              <a:buFont typeface="Wingdings" panose="05000000000000000000" pitchFamily="2" charset="2"/>
              <a:buChar char="q"/>
            </a:pPr>
            <a:r>
              <a:rPr lang="en-US" sz="1000" dirty="0">
                <a:latin typeface="Arial" panose="020B0604020202020204" pitchFamily="34" charset="0"/>
                <a:cs typeface="Arial" panose="020B0604020202020204" pitchFamily="34" charset="0"/>
              </a:rPr>
              <a:t>     Copy of Curriculum</a:t>
            </a:r>
          </a:p>
          <a:p>
            <a:pPr marL="1254125" lvl="1" indent="-511175">
              <a:spcAft>
                <a:spcPts val="600"/>
              </a:spcAft>
              <a:buClr>
                <a:srgbClr val="00A0AF"/>
              </a:buClr>
              <a:buFont typeface="Wingdings" panose="05000000000000000000" pitchFamily="2" charset="2"/>
              <a:buChar char="q"/>
            </a:pPr>
            <a:endParaRPr lang="en-US" sz="2400" dirty="0">
              <a:latin typeface="Arial" panose="020B0604020202020204" pitchFamily="34" charset="0"/>
              <a:cs typeface="Arial" panose="020B0604020202020204" pitchFamily="34" charset="0"/>
            </a:endParaRPr>
          </a:p>
          <a:p>
            <a:pPr marL="630237" indent="-342900">
              <a:spcAft>
                <a:spcPts val="600"/>
              </a:spcAft>
              <a:buClr>
                <a:srgbClr val="00A0AF"/>
              </a:buClr>
              <a:buFont typeface="Wingdings" panose="05000000000000000000" pitchFamily="2" charset="2"/>
              <a:buChar char="q"/>
            </a:pPr>
            <a:endParaRPr lang="en-US" sz="1000" dirty="0"/>
          </a:p>
          <a:p>
            <a:pPr marL="287337" indent="0">
              <a:spcAft>
                <a:spcPts val="600"/>
              </a:spcAft>
              <a:buClr>
                <a:srgbClr val="00A0AF"/>
              </a:buClr>
              <a:buFont typeface="Wingdings" panose="05000000000000000000" pitchFamily="2" charset="2"/>
              <a:buNone/>
            </a:pPr>
            <a:endParaRPr lang="en-US" sz="1000" dirty="0"/>
          </a:p>
        </p:txBody>
      </p:sp>
      <p:sp>
        <p:nvSpPr>
          <p:cNvPr id="9219" name="Slide Number Placeholder 3"/>
          <p:cNvSpPr txBox="1">
            <a:spLocks noGrp="1"/>
          </p:cNvSpPr>
          <p:nvPr/>
        </p:nvSpPr>
        <p:spPr bwMode="auto">
          <a:xfrm>
            <a:off x="3970339" y="8829676"/>
            <a:ext cx="3038475" cy="465138"/>
          </a:xfrm>
          <a:prstGeom prst="rect">
            <a:avLst/>
          </a:prstGeom>
          <a:noFill/>
          <a:ln w="9525">
            <a:noFill/>
            <a:miter lim="800000"/>
            <a:headEnd/>
            <a:tailEnd/>
          </a:ln>
        </p:spPr>
        <p:txBody>
          <a:bodyPr lIns="93167" tIns="46584" rIns="93167" bIns="46584" anchor="b"/>
          <a:lstStyle/>
          <a:p>
            <a:pPr algn="r" defTabSz="931769"/>
            <a:fld id="{528BBF78-D454-4E9B-BF39-F3E33DD93691}" type="slidenum">
              <a:rPr lang="en-US" sz="1200">
                <a:latin typeface="Calibri" pitchFamily="34" charset="0"/>
              </a:rPr>
              <a:pPr algn="r" defTabSz="931769"/>
              <a:t>20</a:t>
            </a:fld>
            <a:endParaRPr lang="en-US" sz="1200">
              <a:latin typeface="Calibri" pitchFamily="34" charset="0"/>
            </a:endParaRPr>
          </a:p>
        </p:txBody>
      </p:sp>
    </p:spTree>
    <p:extLst>
      <p:ext uri="{BB962C8B-B14F-4D97-AF65-F5344CB8AC3E}">
        <p14:creationId xmlns:p14="http://schemas.microsoft.com/office/powerpoint/2010/main" val="35592347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p:cNvSpPr>
            <a:spLocks noGrp="1" noRot="1" noChangeAspect="1" noTextEdit="1"/>
          </p:cNvSpPr>
          <p:nvPr>
            <p:ph type="sldImg"/>
          </p:nvPr>
        </p:nvSpPr>
        <p:spPr bwMode="auto">
          <a:xfrm>
            <a:off x="701675" y="304800"/>
            <a:ext cx="5241925" cy="3932238"/>
          </a:xfrm>
          <a:noFill/>
          <a:ln>
            <a:solidFill>
              <a:srgbClr val="000000"/>
            </a:solidFill>
            <a:miter lim="800000"/>
            <a:headEnd/>
            <a:tailEnd/>
          </a:ln>
        </p:spPr>
      </p:sp>
      <p:sp>
        <p:nvSpPr>
          <p:cNvPr id="9218" name="Notes Placeholder 2"/>
          <p:cNvSpPr>
            <a:spLocks noGrp="1"/>
          </p:cNvSpPr>
          <p:nvPr>
            <p:ph type="body" idx="1"/>
          </p:nvPr>
        </p:nvSpPr>
        <p:spPr>
          <a:noFill/>
          <a:ln/>
        </p:spPr>
        <p:txBody>
          <a:bodyPr/>
          <a:lstStyle/>
          <a:p>
            <a:pPr eaLnBrk="1" hangingPunct="1">
              <a:spcBef>
                <a:spcPct val="0"/>
              </a:spcBef>
            </a:pPr>
            <a:r>
              <a:rPr lang="en-US" sz="1000" b="1" dirty="0">
                <a:latin typeface="Arial" charset="0"/>
                <a:cs typeface="Arial" charset="0"/>
              </a:rPr>
              <a:t>Slide 20</a:t>
            </a:r>
            <a:r>
              <a:rPr lang="en-US" sz="1000" dirty="0">
                <a:latin typeface="Arial" charset="0"/>
                <a:cs typeface="Arial" charset="0"/>
              </a:rPr>
              <a:t> – </a:t>
            </a:r>
            <a:r>
              <a:rPr lang="en-US" sz="1000" dirty="0">
                <a:solidFill>
                  <a:srgbClr val="FFFFFF"/>
                </a:solidFill>
                <a:latin typeface="Tahoma" pitchFamily="34" charset="0"/>
                <a:cs typeface="Arial" charset="0"/>
              </a:rPr>
              <a:t> </a:t>
            </a:r>
            <a:r>
              <a:rPr lang="en-US" sz="1000" b="1" u="sng" dirty="0">
                <a:solidFill>
                  <a:srgbClr val="FFFFFF"/>
                </a:solidFill>
                <a:latin typeface="Tahoma" pitchFamily="34" charset="0"/>
                <a:cs typeface="Arial" charset="0"/>
              </a:rPr>
              <a:t>Train  the Trainer Pilot Program</a:t>
            </a:r>
          </a:p>
          <a:p>
            <a:pPr eaLnBrk="1" hangingPunct="1">
              <a:spcBef>
                <a:spcPct val="0"/>
              </a:spcBef>
            </a:pPr>
            <a:endParaRPr lang="en-US" sz="1000" dirty="0">
              <a:latin typeface="Arial" charset="0"/>
              <a:cs typeface="Arial" charset="0"/>
            </a:endParaRPr>
          </a:p>
          <a:p>
            <a:pPr eaLnBrk="1" hangingPunct="1">
              <a:spcBef>
                <a:spcPct val="0"/>
              </a:spcBef>
            </a:pPr>
            <a:r>
              <a:rPr lang="en-US" sz="1000" dirty="0">
                <a:latin typeface="Arial" panose="020B0604020202020204" pitchFamily="34" charset="0"/>
                <a:cs typeface="Arial" panose="020B0604020202020204" pitchFamily="34" charset="0"/>
              </a:rPr>
              <a:t>The APD Train the Trainer program will provider training and approve new trainers in provider agencies.</a:t>
            </a:r>
          </a:p>
          <a:p>
            <a:pPr eaLnBrk="1" hangingPunct="1">
              <a:spcBef>
                <a:spcPct val="0"/>
              </a:spcBef>
            </a:pPr>
            <a:endParaRPr lang="en-US" sz="1000" baseline="0" dirty="0">
              <a:solidFill>
                <a:srgbClr val="FFFFFF"/>
              </a:solidFill>
              <a:latin typeface="Arial" panose="020B0604020202020204" pitchFamily="34" charset="0"/>
              <a:cs typeface="Arial" panose="020B0604020202020204" pitchFamily="34" charset="0"/>
            </a:endParaRPr>
          </a:p>
          <a:p>
            <a:pPr marL="171450" lvl="0" indent="-171450" rtl="0">
              <a:buFont typeface="Arial" panose="020B0604020202020204" pitchFamily="34" charset="0"/>
              <a:buChar char="•"/>
            </a:pPr>
            <a:r>
              <a:rPr lang="en-US" sz="1000" dirty="0">
                <a:latin typeface="Arial" panose="020B0604020202020204" pitchFamily="34" charset="0"/>
                <a:cs typeface="Arial" panose="020B0604020202020204" pitchFamily="34" charset="0"/>
              </a:rPr>
              <a:t>Lead Trainer</a:t>
            </a:r>
            <a:endParaRPr lang="en-US" sz="1000" dirty="0">
              <a:latin typeface="Arial" panose="020B0604020202020204" pitchFamily="34" charset="0"/>
              <a:ea typeface="Tahoma" panose="020B0604030504040204" pitchFamily="34" charset="0"/>
              <a:cs typeface="Arial" panose="020B0604020202020204" pitchFamily="34" charset="0"/>
            </a:endParaRPr>
          </a:p>
          <a:p>
            <a:pPr marL="171450" lvl="0" indent="-171450" rtl="0">
              <a:buFont typeface="Arial" panose="020B0604020202020204" pitchFamily="34" charset="0"/>
              <a:buChar char="•"/>
            </a:pPr>
            <a:r>
              <a:rPr lang="en-US" sz="1000" dirty="0">
                <a:latin typeface="Arial" panose="020B0604020202020204" pitchFamily="34" charset="0"/>
                <a:cs typeface="Arial" panose="020B0604020202020204" pitchFamily="34" charset="0"/>
              </a:rPr>
              <a:t>Train Provider Staff </a:t>
            </a:r>
          </a:p>
          <a:p>
            <a:pPr marL="171450" lvl="0" indent="-171450" rtl="0">
              <a:buFont typeface="Arial" panose="020B0604020202020204" pitchFamily="34" charset="0"/>
              <a:buChar char="•"/>
            </a:pPr>
            <a:r>
              <a:rPr lang="en-US" sz="1000" dirty="0">
                <a:latin typeface="Arial" panose="020B0604020202020204" pitchFamily="34" charset="0"/>
                <a:cs typeface="Arial" panose="020B0604020202020204" pitchFamily="34" charset="0"/>
              </a:rPr>
              <a:t>Observations – Please make sure the are staff members that you feel can train.</a:t>
            </a:r>
          </a:p>
          <a:p>
            <a:pPr marL="171450" lvl="0" indent="-171450" rtl="0">
              <a:buFont typeface="Arial" panose="020B0604020202020204" pitchFamily="34" charset="0"/>
              <a:buChar char="•"/>
            </a:pPr>
            <a:r>
              <a:rPr lang="en-US" sz="1000" dirty="0">
                <a:latin typeface="Arial" panose="020B0604020202020204" pitchFamily="34" charset="0"/>
                <a:cs typeface="Arial" panose="020B0604020202020204" pitchFamily="34" charset="0"/>
              </a:rPr>
              <a:t>Trainer Survey</a:t>
            </a:r>
          </a:p>
          <a:p>
            <a:pPr marL="171450" lvl="0" indent="-171450" rtl="0">
              <a:buFont typeface="Arial" panose="020B0604020202020204" pitchFamily="34" charset="0"/>
              <a:buChar char="•"/>
            </a:pPr>
            <a:r>
              <a:rPr lang="en-US" sz="1000" dirty="0">
                <a:latin typeface="Arial" panose="020B0604020202020204" pitchFamily="34" charset="0"/>
                <a:cs typeface="Arial" panose="020B0604020202020204" pitchFamily="34" charset="0"/>
              </a:rPr>
              <a:t>Trainer Evaluation Form</a:t>
            </a:r>
          </a:p>
          <a:p>
            <a:pPr marL="171450" lvl="0" indent="-171450" rtl="0">
              <a:buFont typeface="Arial" panose="020B0604020202020204" pitchFamily="34" charset="0"/>
              <a:buChar char="•"/>
            </a:pPr>
            <a:endParaRPr lang="en-US" sz="1000" dirty="0">
              <a:latin typeface="Arial" panose="020B0604020202020204" pitchFamily="34" charset="0"/>
              <a:cs typeface="Arial" panose="020B0604020202020204" pitchFamily="34" charset="0"/>
            </a:endParaRPr>
          </a:p>
          <a:p>
            <a:pPr marL="171450" lvl="0" indent="-171450" rtl="0">
              <a:buFont typeface="Arial" panose="020B0604020202020204" pitchFamily="34" charset="0"/>
              <a:buChar char="•"/>
            </a:pPr>
            <a:r>
              <a:rPr lang="en-US" sz="1000" dirty="0">
                <a:latin typeface="Arial" panose="020B0604020202020204" pitchFamily="34" charset="0"/>
                <a:cs typeface="Arial" panose="020B0604020202020204" pitchFamily="34" charset="0"/>
              </a:rPr>
              <a:t>The next Train the Trainer is June 29 in Jacksonville.  You can register on the Provider Training Calendar. </a:t>
            </a:r>
          </a:p>
          <a:p>
            <a:pPr eaLnBrk="1" hangingPunct="1">
              <a:spcBef>
                <a:spcPct val="0"/>
              </a:spcBef>
            </a:pPr>
            <a:endParaRPr lang="en-US" sz="1000" dirty="0">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en-US" sz="1200" dirty="0">
                <a:latin typeface="Arial" panose="020B0604020202020204" pitchFamily="34" charset="0"/>
                <a:ea typeface="Tahoma" panose="020B0604030504040204" pitchFamily="34" charset="0"/>
                <a:cs typeface="Arial" panose="020B0604020202020204" pitchFamily="34" charset="0"/>
              </a:rPr>
              <a:t> </a:t>
            </a:r>
            <a:endParaRPr lang="en-US" sz="1000" baseline="0" dirty="0">
              <a:latin typeface="Arial" panose="020B0604020202020204" pitchFamily="34" charset="0"/>
              <a:cs typeface="Arial" panose="020B0604020202020204" pitchFamily="34" charset="0"/>
            </a:endParaRPr>
          </a:p>
          <a:p>
            <a:endParaRPr lang="en-US" sz="1000" dirty="0"/>
          </a:p>
        </p:txBody>
      </p:sp>
      <p:sp>
        <p:nvSpPr>
          <p:cNvPr id="9219" name="Slide Number Placeholder 3"/>
          <p:cNvSpPr txBox="1">
            <a:spLocks noGrp="1"/>
          </p:cNvSpPr>
          <p:nvPr/>
        </p:nvSpPr>
        <p:spPr bwMode="auto">
          <a:xfrm>
            <a:off x="3970339" y="8829676"/>
            <a:ext cx="3038475" cy="465138"/>
          </a:xfrm>
          <a:prstGeom prst="rect">
            <a:avLst/>
          </a:prstGeom>
          <a:noFill/>
          <a:ln w="9525">
            <a:noFill/>
            <a:miter lim="800000"/>
            <a:headEnd/>
            <a:tailEnd/>
          </a:ln>
        </p:spPr>
        <p:txBody>
          <a:bodyPr lIns="93167" tIns="46584" rIns="93167" bIns="46584" anchor="b"/>
          <a:lstStyle/>
          <a:p>
            <a:pPr algn="r" defTabSz="931769"/>
            <a:fld id="{528BBF78-D454-4E9B-BF39-F3E33DD93691}" type="slidenum">
              <a:rPr lang="en-US" sz="1200">
                <a:latin typeface="Calibri" pitchFamily="34" charset="0"/>
              </a:rPr>
              <a:pPr algn="r" defTabSz="931769"/>
              <a:t>21</a:t>
            </a:fld>
            <a:endParaRPr lang="en-US" sz="1200">
              <a:latin typeface="Calibri" pitchFamily="34" charset="0"/>
            </a:endParaRPr>
          </a:p>
        </p:txBody>
      </p:sp>
    </p:spTree>
    <p:extLst>
      <p:ext uri="{BB962C8B-B14F-4D97-AF65-F5344CB8AC3E}">
        <p14:creationId xmlns:p14="http://schemas.microsoft.com/office/powerpoint/2010/main" val="37535973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p:cNvSpPr>
            <a:spLocks noGrp="1" noRot="1" noChangeAspect="1" noTextEdit="1"/>
          </p:cNvSpPr>
          <p:nvPr>
            <p:ph type="sldImg"/>
          </p:nvPr>
        </p:nvSpPr>
        <p:spPr bwMode="auto">
          <a:xfrm>
            <a:off x="673100" y="304800"/>
            <a:ext cx="5481638" cy="4111625"/>
          </a:xfrm>
          <a:noFill/>
          <a:ln>
            <a:solidFill>
              <a:srgbClr val="000000"/>
            </a:solidFill>
            <a:miter lim="800000"/>
            <a:headEnd/>
            <a:tailEnd/>
          </a:ln>
        </p:spPr>
      </p:sp>
      <p:sp>
        <p:nvSpPr>
          <p:cNvPr id="9218" name="Notes Placeholder 2"/>
          <p:cNvSpPr>
            <a:spLocks noGrp="1"/>
          </p:cNvSpPr>
          <p:nvPr>
            <p:ph type="body" idx="1"/>
          </p:nvPr>
        </p:nvSpPr>
        <p:spPr>
          <a:noFill/>
          <a:ln/>
        </p:spPr>
        <p:txBody>
          <a:bodyPr/>
          <a:lstStyle/>
          <a:p>
            <a:pPr eaLnBrk="1" hangingPunct="1">
              <a:spcBef>
                <a:spcPct val="0"/>
              </a:spcBef>
            </a:pPr>
            <a:r>
              <a:rPr lang="en-US" sz="1000" b="1" dirty="0">
                <a:latin typeface="Arial" charset="0"/>
                <a:cs typeface="Arial" charset="0"/>
              </a:rPr>
              <a:t>Slide 21</a:t>
            </a:r>
            <a:r>
              <a:rPr lang="en-US" sz="1000" dirty="0">
                <a:latin typeface="Arial" charset="0"/>
                <a:cs typeface="Arial" charset="0"/>
              </a:rPr>
              <a:t> – </a:t>
            </a:r>
            <a:r>
              <a:rPr lang="en-US" sz="1000" b="1" u="sng" dirty="0">
                <a:latin typeface="Arial" panose="020B0604020202020204" pitchFamily="34" charset="0"/>
                <a:cs typeface="Arial" panose="020B0604020202020204" pitchFamily="34" charset="0"/>
              </a:rPr>
              <a:t>Train the Trainer Pilot Program</a:t>
            </a:r>
          </a:p>
          <a:p>
            <a:endParaRPr lang="en-US" sz="1000" dirty="0">
              <a:latin typeface="Arial" panose="020B0604020202020204" pitchFamily="34" charset="0"/>
              <a:cs typeface="Arial" panose="020B0604020202020204" pitchFamily="34" charset="0"/>
            </a:endParaRPr>
          </a:p>
          <a:p>
            <a:endParaRPr lang="en-US" sz="1000" dirty="0">
              <a:latin typeface="Arial" panose="020B0604020202020204" pitchFamily="34" charset="0"/>
              <a:cs typeface="Arial" panose="020B0604020202020204" pitchFamily="34" charset="0"/>
            </a:endParaRPr>
          </a:p>
          <a:p>
            <a:r>
              <a:rPr lang="en-US" sz="1000" dirty="0">
                <a:latin typeface="Arial" panose="020B0604020202020204" pitchFamily="34" charset="0"/>
                <a:cs typeface="Arial" panose="020B0604020202020204" pitchFamily="34" charset="0"/>
              </a:rPr>
              <a:t>APD  is piloting a Train the Trainer program in the Suncoast Region and Northeast Region.  Once the program is perfected,  each region with have an APD Approved Trainer that can train new trainers to train in the agencies. </a:t>
            </a:r>
          </a:p>
          <a:p>
            <a:endParaRPr lang="en-US" sz="1000" dirty="0">
              <a:latin typeface="Arial" panose="020B0604020202020204" pitchFamily="34" charset="0"/>
              <a:cs typeface="Arial" panose="020B0604020202020204" pitchFamily="34" charset="0"/>
            </a:endParaRPr>
          </a:p>
          <a:p>
            <a:r>
              <a:rPr lang="en-US" sz="1000" dirty="0">
                <a:latin typeface="Arial" panose="020B0604020202020204" pitchFamily="34" charset="0"/>
                <a:cs typeface="Arial" panose="020B0604020202020204" pitchFamily="34" charset="0"/>
              </a:rPr>
              <a:t>The lead trainer will be required to meet all requirements in the </a:t>
            </a:r>
            <a:r>
              <a:rPr lang="en-US" sz="1000" dirty="0" err="1">
                <a:latin typeface="Arial" panose="020B0604020202020204" pitchFamily="34" charset="0"/>
                <a:cs typeface="Arial" panose="020B0604020202020204" pitchFamily="34" charset="0"/>
              </a:rPr>
              <a:t>iBudget</a:t>
            </a:r>
            <a:r>
              <a:rPr lang="en-US" sz="1000" dirty="0">
                <a:latin typeface="Arial" panose="020B0604020202020204" pitchFamily="34" charset="0"/>
                <a:cs typeface="Arial" panose="020B0604020202020204" pitchFamily="34" charset="0"/>
              </a:rPr>
              <a:t> Handbook Appendix J, and meet all APD requirements which includes they must be in good standing with the region.  The Lead Trainer will complete the trainer evaluations and observations for each trainer.  </a:t>
            </a:r>
          </a:p>
        </p:txBody>
      </p:sp>
      <p:sp>
        <p:nvSpPr>
          <p:cNvPr id="9219" name="Slide Number Placeholder 3"/>
          <p:cNvSpPr txBox="1">
            <a:spLocks noGrp="1"/>
          </p:cNvSpPr>
          <p:nvPr/>
        </p:nvSpPr>
        <p:spPr bwMode="auto">
          <a:xfrm>
            <a:off x="3970339" y="8829676"/>
            <a:ext cx="3038475" cy="465138"/>
          </a:xfrm>
          <a:prstGeom prst="rect">
            <a:avLst/>
          </a:prstGeom>
          <a:noFill/>
          <a:ln w="9525">
            <a:noFill/>
            <a:miter lim="800000"/>
            <a:headEnd/>
            <a:tailEnd/>
          </a:ln>
        </p:spPr>
        <p:txBody>
          <a:bodyPr lIns="93167" tIns="46584" rIns="93167" bIns="46584" anchor="b"/>
          <a:lstStyle/>
          <a:p>
            <a:pPr algn="r" defTabSz="931769"/>
            <a:fld id="{528BBF78-D454-4E9B-BF39-F3E33DD93691}" type="slidenum">
              <a:rPr lang="en-US" sz="1200">
                <a:latin typeface="Calibri" pitchFamily="34" charset="0"/>
              </a:rPr>
              <a:pPr algn="r" defTabSz="931769"/>
              <a:t>22</a:t>
            </a:fld>
            <a:endParaRPr lang="en-US" sz="1200">
              <a:latin typeface="Calibri" pitchFamily="34" charset="0"/>
            </a:endParaRPr>
          </a:p>
        </p:txBody>
      </p:sp>
    </p:spTree>
    <p:extLst>
      <p:ext uri="{BB962C8B-B14F-4D97-AF65-F5344CB8AC3E}">
        <p14:creationId xmlns:p14="http://schemas.microsoft.com/office/powerpoint/2010/main" val="284938147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p:cNvSpPr>
            <a:spLocks noGrp="1" noRot="1" noChangeAspect="1" noTextEdit="1"/>
          </p:cNvSpPr>
          <p:nvPr>
            <p:ph type="sldImg"/>
          </p:nvPr>
        </p:nvSpPr>
        <p:spPr bwMode="auto">
          <a:xfrm>
            <a:off x="701675" y="228600"/>
            <a:ext cx="5276850" cy="3957638"/>
          </a:xfrm>
          <a:noFill/>
          <a:ln>
            <a:solidFill>
              <a:srgbClr val="000000"/>
            </a:solidFill>
            <a:miter lim="800000"/>
            <a:headEnd/>
            <a:tailEnd/>
          </a:ln>
        </p:spPr>
      </p:sp>
      <p:sp>
        <p:nvSpPr>
          <p:cNvPr id="9218" name="Notes Placeholder 2"/>
          <p:cNvSpPr>
            <a:spLocks noGrp="1"/>
          </p:cNvSpPr>
          <p:nvPr>
            <p:ph type="body" idx="1"/>
          </p:nvPr>
        </p:nvSpPr>
        <p:spPr>
          <a:noFill/>
          <a:ln/>
        </p:spPr>
        <p:txBody>
          <a:bodyPr/>
          <a:lstStyle/>
          <a:p>
            <a:pPr eaLnBrk="1" hangingPunct="1">
              <a:spcBef>
                <a:spcPct val="0"/>
              </a:spcBef>
            </a:pPr>
            <a:r>
              <a:rPr lang="en-US" sz="1000" b="1" dirty="0">
                <a:latin typeface="Arial" charset="0"/>
                <a:cs typeface="Arial" charset="0"/>
              </a:rPr>
              <a:t>Slide 22</a:t>
            </a:r>
            <a:r>
              <a:rPr lang="en-US" sz="1000" dirty="0">
                <a:latin typeface="Arial" charset="0"/>
                <a:cs typeface="Arial" charset="0"/>
              </a:rPr>
              <a:t> – </a:t>
            </a:r>
            <a:r>
              <a:rPr lang="en-US" sz="1000" b="1" u="sng" dirty="0">
                <a:solidFill>
                  <a:srgbClr val="FFFFFF"/>
                </a:solidFill>
                <a:latin typeface="Tahoma" pitchFamily="34" charset="0"/>
                <a:cs typeface="Arial" charset="0"/>
              </a:rPr>
              <a:t>Closing APD Training Gaps</a:t>
            </a:r>
          </a:p>
          <a:p>
            <a:pPr eaLnBrk="1" hangingPunct="1">
              <a:spcBef>
                <a:spcPct val="0"/>
              </a:spcBef>
            </a:pPr>
            <a:endParaRPr lang="en-US" sz="1000" b="1" u="sng" dirty="0">
              <a:latin typeface="Arial" charset="0"/>
              <a:cs typeface="Arial" charset="0"/>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000" dirty="0"/>
              <a:t>As you can imagine,</a:t>
            </a:r>
            <a:r>
              <a:rPr lang="en-US" sz="1000" baseline="0" dirty="0"/>
              <a:t> coordinating, conducting and tracking APD training for nearly 50,000 Floridians is a tremendous under-taking!</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000" baseline="0"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sz="1000" baseline="0" dirty="0"/>
              <a:t>APD has identified our training strengths, weaknesses,  and opportunities.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000" baseline="0"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sz="1000" baseline="0" dirty="0"/>
              <a:t>Our performance measures provide solutions for closing our training gaps and include; encouraging, enabling, engaging and empowering our providers and customers through powerful Learning Management System. </a:t>
            </a:r>
            <a:endParaRPr lang="en-US" sz="1000" dirty="0"/>
          </a:p>
          <a:p>
            <a:endParaRPr lang="en-US" sz="1000" dirty="0"/>
          </a:p>
        </p:txBody>
      </p:sp>
      <p:sp>
        <p:nvSpPr>
          <p:cNvPr id="9219" name="Slide Number Placeholder 3"/>
          <p:cNvSpPr txBox="1">
            <a:spLocks noGrp="1"/>
          </p:cNvSpPr>
          <p:nvPr/>
        </p:nvSpPr>
        <p:spPr bwMode="auto">
          <a:xfrm>
            <a:off x="3970339" y="8829676"/>
            <a:ext cx="3038475" cy="465138"/>
          </a:xfrm>
          <a:prstGeom prst="rect">
            <a:avLst/>
          </a:prstGeom>
          <a:noFill/>
          <a:ln w="9525">
            <a:noFill/>
            <a:miter lim="800000"/>
            <a:headEnd/>
            <a:tailEnd/>
          </a:ln>
        </p:spPr>
        <p:txBody>
          <a:bodyPr lIns="93167" tIns="46584" rIns="93167" bIns="46584" anchor="b"/>
          <a:lstStyle/>
          <a:p>
            <a:pPr algn="r" defTabSz="931769"/>
            <a:fld id="{528BBF78-D454-4E9B-BF39-F3E33DD93691}" type="slidenum">
              <a:rPr lang="en-US" sz="1200">
                <a:latin typeface="Calibri" pitchFamily="34" charset="0"/>
              </a:rPr>
              <a:pPr algn="r" defTabSz="931769"/>
              <a:t>23</a:t>
            </a:fld>
            <a:endParaRPr lang="en-US" sz="1200">
              <a:latin typeface="Calibri" pitchFamily="34" charset="0"/>
            </a:endParaRPr>
          </a:p>
        </p:txBody>
      </p:sp>
    </p:spTree>
    <p:extLst>
      <p:ext uri="{BB962C8B-B14F-4D97-AF65-F5344CB8AC3E}">
        <p14:creationId xmlns:p14="http://schemas.microsoft.com/office/powerpoint/2010/main" val="4669395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p:cNvSpPr>
            <a:spLocks noGrp="1" noRot="1" noChangeAspect="1" noTextEdit="1"/>
          </p:cNvSpPr>
          <p:nvPr>
            <p:ph type="sldImg"/>
          </p:nvPr>
        </p:nvSpPr>
        <p:spPr bwMode="auto">
          <a:xfrm>
            <a:off x="701675" y="304800"/>
            <a:ext cx="5384800" cy="4038600"/>
          </a:xfrm>
          <a:noFill/>
          <a:ln>
            <a:solidFill>
              <a:srgbClr val="000000"/>
            </a:solidFill>
            <a:miter lim="800000"/>
            <a:headEnd/>
            <a:tailEnd/>
          </a:ln>
        </p:spPr>
      </p:sp>
      <p:sp>
        <p:nvSpPr>
          <p:cNvPr id="9218" name="Notes Placeholder 2"/>
          <p:cNvSpPr>
            <a:spLocks noGrp="1"/>
          </p:cNvSpPr>
          <p:nvPr>
            <p:ph type="body" idx="1"/>
          </p:nvPr>
        </p:nvSpPr>
        <p:spPr>
          <a:noFill/>
          <a:ln/>
        </p:spPr>
        <p:txBody>
          <a:bodyPr/>
          <a:lstStyle/>
          <a:p>
            <a:pPr eaLnBrk="1" hangingPunct="1">
              <a:spcBef>
                <a:spcPct val="0"/>
              </a:spcBef>
            </a:pPr>
            <a:r>
              <a:rPr lang="en-US" sz="1000" b="1" dirty="0">
                <a:latin typeface="Arial" charset="0"/>
                <a:cs typeface="Arial" charset="0"/>
              </a:rPr>
              <a:t>Slide 23</a:t>
            </a:r>
            <a:r>
              <a:rPr lang="en-US" sz="1000" dirty="0">
                <a:latin typeface="Arial" charset="0"/>
                <a:cs typeface="Arial" charset="0"/>
              </a:rPr>
              <a:t> – </a:t>
            </a:r>
            <a:r>
              <a:rPr lang="en-US" sz="1000" b="1" u="sng" dirty="0">
                <a:solidFill>
                  <a:srgbClr val="FFFFFF"/>
                </a:solidFill>
                <a:latin typeface="Tahoma" pitchFamily="34" charset="0"/>
                <a:cs typeface="Arial" charset="0"/>
              </a:rPr>
              <a:t>APD Training Goals</a:t>
            </a:r>
          </a:p>
          <a:p>
            <a:pPr eaLnBrk="1" hangingPunct="1">
              <a:spcBef>
                <a:spcPct val="0"/>
              </a:spcBef>
            </a:pPr>
            <a:r>
              <a:rPr lang="en-US" sz="1000" dirty="0">
                <a:solidFill>
                  <a:srgbClr val="FFFFFF"/>
                </a:solidFill>
                <a:latin typeface="Tahoma" pitchFamily="34" charset="0"/>
                <a:cs typeface="Arial" charset="0"/>
              </a:rPr>
              <a:t> </a:t>
            </a:r>
            <a:endParaRPr lang="en-US" sz="1000" dirty="0">
              <a:latin typeface="Arial" charset="0"/>
            </a:endParaRPr>
          </a:p>
          <a:p>
            <a:pPr marL="342900" indent="-342900">
              <a:spcBef>
                <a:spcPts val="300"/>
              </a:spcBef>
              <a:spcAft>
                <a:spcPts val="300"/>
              </a:spcAft>
              <a:buClr>
                <a:srgbClr val="00A0AF"/>
              </a:buClr>
              <a:buFont typeface="Wingdings" panose="05000000000000000000" pitchFamily="2" charset="2"/>
              <a:buChar char="q"/>
            </a:pPr>
            <a:r>
              <a:rPr lang="en-US" sz="1000" dirty="0">
                <a:latin typeface="Arial" panose="020B0604020202020204" pitchFamily="34" charset="0"/>
                <a:cs typeface="Arial" panose="020B0604020202020204" pitchFamily="34" charset="0"/>
              </a:rPr>
              <a:t>Long term and immediate workforce development needs</a:t>
            </a:r>
          </a:p>
          <a:p>
            <a:pPr marL="342900" indent="-342900">
              <a:spcBef>
                <a:spcPts val="300"/>
              </a:spcBef>
              <a:spcAft>
                <a:spcPts val="300"/>
              </a:spcAft>
              <a:buClr>
                <a:srgbClr val="00A0AF"/>
              </a:buClr>
              <a:buFont typeface="Wingdings" panose="05000000000000000000" pitchFamily="2" charset="2"/>
              <a:buChar char="q"/>
            </a:pPr>
            <a:r>
              <a:rPr lang="en-US" sz="1000" dirty="0">
                <a:latin typeface="Arial" panose="020B0604020202020204" pitchFamily="34" charset="0"/>
                <a:cs typeface="Arial" panose="020B0604020202020204" pitchFamily="34" charset="0"/>
              </a:rPr>
              <a:t>Managers and staff can identify, register for and track trainings</a:t>
            </a:r>
          </a:p>
          <a:p>
            <a:pPr marL="342900" indent="-342900">
              <a:spcBef>
                <a:spcPts val="300"/>
              </a:spcBef>
              <a:spcAft>
                <a:spcPts val="300"/>
              </a:spcAft>
              <a:buClr>
                <a:srgbClr val="00A0AF"/>
              </a:buClr>
              <a:buFont typeface="Wingdings" panose="05000000000000000000" pitchFamily="2" charset="2"/>
              <a:buChar char="q"/>
            </a:pPr>
            <a:r>
              <a:rPr lang="en-US" sz="1000" dirty="0">
                <a:latin typeface="Arial" panose="020B0604020202020204" pitchFamily="34" charset="0"/>
                <a:cs typeface="Arial" panose="020B0604020202020204" pitchFamily="34" charset="0"/>
              </a:rPr>
              <a:t>Network for sharing training &amp; access a variety of trainings at a reduced cost – Make sure the training falls within the guidelines of the </a:t>
            </a:r>
            <a:r>
              <a:rPr lang="en-US" sz="1000" dirty="0" err="1">
                <a:latin typeface="Arial" panose="020B0604020202020204" pitchFamily="34" charset="0"/>
                <a:cs typeface="Arial" panose="020B0604020202020204" pitchFamily="34" charset="0"/>
              </a:rPr>
              <a:t>iBudget</a:t>
            </a:r>
            <a:r>
              <a:rPr lang="en-US" sz="1000" dirty="0">
                <a:latin typeface="Arial" panose="020B0604020202020204" pitchFamily="34" charset="0"/>
                <a:cs typeface="Arial" panose="020B0604020202020204" pitchFamily="34" charset="0"/>
              </a:rPr>
              <a:t> Handbook. </a:t>
            </a:r>
          </a:p>
          <a:p>
            <a:pPr marL="342900" indent="-342900">
              <a:spcBef>
                <a:spcPts val="300"/>
              </a:spcBef>
              <a:spcAft>
                <a:spcPts val="300"/>
              </a:spcAft>
              <a:buClr>
                <a:srgbClr val="00A0AF"/>
              </a:buClr>
              <a:buFont typeface="Wingdings" panose="05000000000000000000" pitchFamily="2" charset="2"/>
              <a:buChar char="q"/>
            </a:pPr>
            <a:r>
              <a:rPr lang="en-US" sz="1000" dirty="0">
                <a:latin typeface="Arial" panose="020B0604020202020204" pitchFamily="34" charset="0"/>
                <a:cs typeface="Arial" panose="020B0604020202020204" pitchFamily="34" charset="0"/>
              </a:rPr>
              <a:t>Provides the infrastructure for short and long term provider and customer training</a:t>
            </a:r>
          </a:p>
          <a:p>
            <a:pPr marL="342900" indent="-342900">
              <a:spcBef>
                <a:spcPts val="300"/>
              </a:spcBef>
              <a:spcAft>
                <a:spcPts val="300"/>
              </a:spcAft>
              <a:buClr>
                <a:srgbClr val="00A0AF"/>
              </a:buClr>
              <a:buFont typeface="Wingdings" panose="05000000000000000000" pitchFamily="2" charset="2"/>
              <a:buChar char="q"/>
            </a:pPr>
            <a:r>
              <a:rPr lang="en-US" sz="1000" dirty="0">
                <a:latin typeface="Arial" panose="020B0604020202020204" pitchFamily="34" charset="0"/>
                <a:cs typeface="Arial" panose="020B0604020202020204" pitchFamily="34" charset="0"/>
              </a:rPr>
              <a:t>Oversight and management of an organization’s learners, courses and continuing education</a:t>
            </a:r>
          </a:p>
          <a:p>
            <a:pPr marL="342900" indent="-342900">
              <a:spcBef>
                <a:spcPts val="300"/>
              </a:spcBef>
              <a:spcAft>
                <a:spcPts val="300"/>
              </a:spcAft>
              <a:buClr>
                <a:srgbClr val="00A0AF"/>
              </a:buClr>
              <a:buFont typeface="Wingdings" panose="05000000000000000000" pitchFamily="2" charset="2"/>
              <a:buChar char="q"/>
            </a:pPr>
            <a:r>
              <a:rPr lang="en-US" sz="1000" dirty="0">
                <a:latin typeface="Arial" panose="020B0604020202020204" pitchFamily="34" charset="0"/>
                <a:cs typeface="Arial" panose="020B0604020202020204" pitchFamily="34" charset="0"/>
              </a:rPr>
              <a:t>Tracking and sharing valuable training data via powerful reporting portal</a:t>
            </a:r>
          </a:p>
          <a:p>
            <a:pPr eaLnBrk="1" hangingPunct="1">
              <a:spcBef>
                <a:spcPct val="0"/>
              </a:spcBef>
            </a:pPr>
            <a:endParaRPr lang="en-US" sz="1000" dirty="0">
              <a:latin typeface="Arial" panose="020B0604020202020204" pitchFamily="34" charset="0"/>
              <a:cs typeface="Arial" panose="020B0604020202020204" pitchFamily="34" charset="0"/>
            </a:endParaRPr>
          </a:p>
          <a:p>
            <a:pPr eaLnBrk="1" hangingPunct="1">
              <a:spcBef>
                <a:spcPct val="0"/>
              </a:spcBef>
            </a:pPr>
            <a:endParaRPr lang="en-US" sz="1200" kern="1200" dirty="0">
              <a:solidFill>
                <a:schemeClr val="tx1"/>
              </a:solidFill>
              <a:effectLst/>
              <a:latin typeface="Arial" panose="020B0604020202020204" pitchFamily="34" charset="0"/>
              <a:cs typeface="Arial" panose="020B0604020202020204" pitchFamily="34" charset="0"/>
            </a:endParaRPr>
          </a:p>
          <a:p>
            <a:pPr eaLnBrk="1" hangingPunct="1">
              <a:spcBef>
                <a:spcPct val="0"/>
              </a:spcBef>
            </a:pPr>
            <a:endParaRPr lang="en-US" sz="1000" dirty="0">
              <a:latin typeface="Arial" panose="020B0604020202020204" pitchFamily="34" charset="0"/>
              <a:cs typeface="Arial" panose="020B0604020202020204" pitchFamily="34" charset="0"/>
            </a:endParaRPr>
          </a:p>
          <a:p>
            <a:pPr eaLnBrk="1" hangingPunct="1">
              <a:spcBef>
                <a:spcPct val="0"/>
              </a:spcBef>
            </a:pPr>
            <a:endParaRPr lang="en-US" sz="1000" dirty="0">
              <a:latin typeface="Arial" charset="0"/>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000" baseline="0" dirty="0"/>
          </a:p>
          <a:p>
            <a:endParaRPr lang="en-US" sz="1000" dirty="0"/>
          </a:p>
        </p:txBody>
      </p:sp>
      <p:sp>
        <p:nvSpPr>
          <p:cNvPr id="9219" name="Slide Number Placeholder 3"/>
          <p:cNvSpPr txBox="1">
            <a:spLocks noGrp="1"/>
          </p:cNvSpPr>
          <p:nvPr/>
        </p:nvSpPr>
        <p:spPr bwMode="auto">
          <a:xfrm>
            <a:off x="3970339" y="8829676"/>
            <a:ext cx="3038475" cy="465138"/>
          </a:xfrm>
          <a:prstGeom prst="rect">
            <a:avLst/>
          </a:prstGeom>
          <a:noFill/>
          <a:ln w="9525">
            <a:noFill/>
            <a:miter lim="800000"/>
            <a:headEnd/>
            <a:tailEnd/>
          </a:ln>
        </p:spPr>
        <p:txBody>
          <a:bodyPr lIns="93167" tIns="46584" rIns="93167" bIns="46584" anchor="b"/>
          <a:lstStyle/>
          <a:p>
            <a:pPr algn="r" defTabSz="931769"/>
            <a:fld id="{528BBF78-D454-4E9B-BF39-F3E33DD93691}" type="slidenum">
              <a:rPr lang="en-US" sz="1200">
                <a:latin typeface="Calibri" pitchFamily="34" charset="0"/>
              </a:rPr>
              <a:pPr algn="r" defTabSz="931769"/>
              <a:t>24</a:t>
            </a:fld>
            <a:endParaRPr lang="en-US" sz="1200">
              <a:latin typeface="Calibri" pitchFamily="34" charset="0"/>
            </a:endParaRPr>
          </a:p>
        </p:txBody>
      </p:sp>
    </p:spTree>
    <p:extLst>
      <p:ext uri="{BB962C8B-B14F-4D97-AF65-F5344CB8AC3E}">
        <p14:creationId xmlns:p14="http://schemas.microsoft.com/office/powerpoint/2010/main" val="35496140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p:cNvSpPr>
            <a:spLocks noGrp="1" noRot="1" noChangeAspect="1" noTextEdit="1"/>
          </p:cNvSpPr>
          <p:nvPr>
            <p:ph type="sldImg"/>
          </p:nvPr>
        </p:nvSpPr>
        <p:spPr bwMode="auto">
          <a:xfrm>
            <a:off x="701675" y="228600"/>
            <a:ext cx="5486400" cy="4114800"/>
          </a:xfrm>
          <a:noFill/>
          <a:ln>
            <a:solidFill>
              <a:srgbClr val="000000"/>
            </a:solidFill>
            <a:miter lim="800000"/>
            <a:headEnd/>
            <a:tailEnd/>
          </a:ln>
        </p:spPr>
      </p:sp>
      <p:sp>
        <p:nvSpPr>
          <p:cNvPr id="9218" name="Notes Placeholder 2"/>
          <p:cNvSpPr>
            <a:spLocks noGrp="1"/>
          </p:cNvSpPr>
          <p:nvPr>
            <p:ph type="body" idx="1"/>
          </p:nvPr>
        </p:nvSpPr>
        <p:spPr>
          <a:noFill/>
          <a:ln/>
        </p:spPr>
        <p:txBody>
          <a:bodyPr/>
          <a:lstStyle/>
          <a:p>
            <a:pPr eaLnBrk="1" hangingPunct="1">
              <a:spcBef>
                <a:spcPct val="0"/>
              </a:spcBef>
            </a:pPr>
            <a:r>
              <a:rPr lang="en-US" sz="1000" b="1" dirty="0">
                <a:latin typeface="Arial" charset="0"/>
                <a:cs typeface="Arial" charset="0"/>
              </a:rPr>
              <a:t>Slide  24</a:t>
            </a:r>
            <a:r>
              <a:rPr lang="en-US" sz="1000" dirty="0">
                <a:latin typeface="Arial" charset="0"/>
                <a:cs typeface="Arial" charset="0"/>
              </a:rPr>
              <a:t> – </a:t>
            </a:r>
            <a:r>
              <a:rPr lang="en-US" sz="1000" b="1" u="sng" dirty="0">
                <a:latin typeface="Arial" panose="020B0604020202020204" pitchFamily="34" charset="0"/>
                <a:cs typeface="Arial" panose="020B0604020202020204" pitchFamily="34" charset="0"/>
              </a:rPr>
              <a:t>APD Training Goals</a:t>
            </a:r>
          </a:p>
          <a:p>
            <a:pPr marL="342900" indent="-342900">
              <a:spcBef>
                <a:spcPts val="300"/>
              </a:spcBef>
              <a:spcAft>
                <a:spcPts val="300"/>
              </a:spcAft>
              <a:buClr>
                <a:srgbClr val="00A0AF"/>
              </a:buClr>
              <a:buFont typeface="Wingdings" panose="05000000000000000000" pitchFamily="2" charset="2"/>
              <a:buChar char="q"/>
            </a:pPr>
            <a:endParaRPr lang="en-US" sz="1600" dirty="0">
              <a:latin typeface="Arial" panose="020B0604020202020204" pitchFamily="34" charset="0"/>
              <a:cs typeface="Arial" panose="020B0604020202020204" pitchFamily="34" charset="0"/>
            </a:endParaRPr>
          </a:p>
          <a:p>
            <a:pPr marL="342900" indent="-342900">
              <a:spcBef>
                <a:spcPts val="300"/>
              </a:spcBef>
              <a:spcAft>
                <a:spcPts val="300"/>
              </a:spcAft>
              <a:buClr>
                <a:srgbClr val="00A0AF"/>
              </a:buClr>
              <a:buFont typeface="Wingdings" panose="05000000000000000000" pitchFamily="2" charset="2"/>
              <a:buChar char="q"/>
            </a:pPr>
            <a:r>
              <a:rPr lang="en-US" sz="1000" dirty="0">
                <a:latin typeface="Arial" panose="020B0604020202020204" pitchFamily="34" charset="0"/>
                <a:cs typeface="Arial" panose="020B0604020202020204" pitchFamily="34" charset="0"/>
              </a:rPr>
              <a:t>Network with other state agencies to provide training</a:t>
            </a:r>
          </a:p>
          <a:p>
            <a:pPr marL="342900" indent="-342900">
              <a:spcBef>
                <a:spcPts val="300"/>
              </a:spcBef>
              <a:spcAft>
                <a:spcPts val="300"/>
              </a:spcAft>
              <a:buClr>
                <a:srgbClr val="00A0AF"/>
              </a:buClr>
              <a:buFont typeface="Wingdings" panose="05000000000000000000" pitchFamily="2" charset="2"/>
              <a:buChar char="q"/>
            </a:pPr>
            <a:r>
              <a:rPr lang="en-US" sz="1000" dirty="0">
                <a:latin typeface="Arial" panose="020B0604020202020204" pitchFamily="34" charset="0"/>
                <a:cs typeface="Arial" panose="020B0604020202020204" pitchFamily="34" charset="0"/>
              </a:rPr>
              <a:t>Add additional training to TRAIN Florida</a:t>
            </a:r>
          </a:p>
          <a:p>
            <a:pPr marL="1257300" lvl="2" indent="-342900">
              <a:spcBef>
                <a:spcPts val="300"/>
              </a:spcBef>
              <a:spcAft>
                <a:spcPts val="300"/>
              </a:spcAft>
              <a:buClr>
                <a:srgbClr val="00A0AF"/>
              </a:buClr>
              <a:buFont typeface="Arial" panose="020B0604020202020204" pitchFamily="34" charset="0"/>
              <a:buChar char="•"/>
            </a:pPr>
            <a:r>
              <a:rPr lang="en-US" sz="1000" dirty="0">
                <a:latin typeface="Arial" panose="020B0604020202020204" pitchFamily="34" charset="0"/>
                <a:cs typeface="Arial" panose="020B0604020202020204" pitchFamily="34" charset="0"/>
              </a:rPr>
              <a:t>Supported Living Coaching – Face to face component</a:t>
            </a:r>
          </a:p>
          <a:p>
            <a:pPr marL="1257300" lvl="2" indent="-342900">
              <a:spcBef>
                <a:spcPts val="300"/>
              </a:spcBef>
              <a:spcAft>
                <a:spcPts val="300"/>
              </a:spcAft>
              <a:buClr>
                <a:srgbClr val="00A0AF"/>
              </a:buClr>
              <a:buFont typeface="Arial" panose="020B0604020202020204" pitchFamily="34" charset="0"/>
              <a:buChar char="•"/>
            </a:pPr>
            <a:r>
              <a:rPr lang="en-US" sz="1000" dirty="0">
                <a:latin typeface="Arial" panose="020B0604020202020204" pitchFamily="34" charset="0"/>
                <a:cs typeface="Arial" panose="020B0604020202020204" pitchFamily="34" charset="0"/>
              </a:rPr>
              <a:t>Supported Employment Coaching – Face to face component</a:t>
            </a:r>
          </a:p>
          <a:p>
            <a:pPr marL="2171700" lvl="4" indent="-342900">
              <a:spcBef>
                <a:spcPts val="300"/>
              </a:spcBef>
              <a:spcAft>
                <a:spcPts val="300"/>
              </a:spcAft>
              <a:buClr>
                <a:srgbClr val="00A0AF"/>
              </a:buClr>
              <a:buFont typeface="Arial" panose="020B0604020202020204" pitchFamily="34" charset="0"/>
              <a:buChar char="•"/>
            </a:pPr>
            <a:r>
              <a:rPr lang="en-US" sz="1000" dirty="0">
                <a:latin typeface="Arial" panose="020B0604020202020204" pitchFamily="34" charset="0"/>
                <a:cs typeface="Arial" panose="020B0604020202020204" pitchFamily="34" charset="0"/>
              </a:rPr>
              <a:t>Best Practices</a:t>
            </a:r>
          </a:p>
          <a:p>
            <a:pPr marL="2171700" lvl="4" indent="-342900">
              <a:spcBef>
                <a:spcPts val="300"/>
              </a:spcBef>
              <a:spcAft>
                <a:spcPts val="300"/>
              </a:spcAft>
              <a:buClr>
                <a:srgbClr val="00A0AF"/>
              </a:buClr>
              <a:buFont typeface="Arial" panose="020B0604020202020204" pitchFamily="34" charset="0"/>
              <a:buChar char="•"/>
            </a:pPr>
            <a:r>
              <a:rPr lang="en-US" sz="1000" dirty="0">
                <a:latin typeface="Arial" panose="020B0604020202020204" pitchFamily="34" charset="0"/>
                <a:cs typeface="Arial" panose="020B0604020202020204" pitchFamily="34" charset="0"/>
              </a:rPr>
              <a:t>Social Security Work Incentives</a:t>
            </a:r>
          </a:p>
          <a:p>
            <a:pPr marL="1257300" lvl="2" indent="-342900">
              <a:spcBef>
                <a:spcPts val="300"/>
              </a:spcBef>
              <a:spcAft>
                <a:spcPts val="300"/>
              </a:spcAft>
              <a:buClr>
                <a:srgbClr val="00A0AF"/>
              </a:buClr>
              <a:buFont typeface="Arial" panose="020B0604020202020204" pitchFamily="34" charset="0"/>
              <a:buChar char="•"/>
            </a:pPr>
            <a:r>
              <a:rPr lang="en-US" sz="1000" dirty="0">
                <a:latin typeface="Arial" panose="020B0604020202020204" pitchFamily="34" charset="0"/>
                <a:cs typeface="Arial" panose="020B0604020202020204" pitchFamily="34" charset="0"/>
              </a:rPr>
              <a:t>Waiver Support Coordinator Pre- Service – Face to </a:t>
            </a:r>
            <a:r>
              <a:rPr lang="en-US" sz="1000">
                <a:latin typeface="Arial" panose="020B0604020202020204" pitchFamily="34" charset="0"/>
                <a:cs typeface="Arial" panose="020B0604020202020204" pitchFamily="34" charset="0"/>
              </a:rPr>
              <a:t>face component</a:t>
            </a:r>
            <a:endParaRPr lang="en-US" sz="1000" dirty="0">
              <a:latin typeface="Arial" panose="020B0604020202020204" pitchFamily="34" charset="0"/>
              <a:cs typeface="Arial" panose="020B0604020202020204" pitchFamily="34" charset="0"/>
            </a:endParaRPr>
          </a:p>
          <a:p>
            <a:pPr marL="1257300" lvl="2" indent="-342900">
              <a:spcBef>
                <a:spcPts val="300"/>
              </a:spcBef>
              <a:spcAft>
                <a:spcPts val="300"/>
              </a:spcAft>
              <a:buClr>
                <a:srgbClr val="00A0AF"/>
              </a:buClr>
              <a:buFont typeface="Arial" panose="020B0604020202020204" pitchFamily="34" charset="0"/>
              <a:buChar char="•"/>
            </a:pPr>
            <a:r>
              <a:rPr lang="en-US" sz="1000" dirty="0">
                <a:latin typeface="Arial" panose="020B0604020202020204" pitchFamily="34" charset="0"/>
                <a:cs typeface="Arial" panose="020B0604020202020204" pitchFamily="34" charset="0"/>
              </a:rPr>
              <a:t>Person Centered Planning</a:t>
            </a:r>
          </a:p>
          <a:p>
            <a:pPr marL="342900" indent="-342900">
              <a:spcBef>
                <a:spcPts val="300"/>
              </a:spcBef>
              <a:spcAft>
                <a:spcPts val="300"/>
              </a:spcAft>
              <a:buClr>
                <a:srgbClr val="00A0AF"/>
              </a:buClr>
              <a:buFont typeface="Wingdings" panose="05000000000000000000" pitchFamily="2" charset="2"/>
              <a:buChar char="q"/>
            </a:pPr>
            <a:r>
              <a:rPr lang="en-US" sz="1000" dirty="0">
                <a:latin typeface="Arial" panose="020B0604020202020204" pitchFamily="34" charset="0"/>
                <a:cs typeface="Arial" panose="020B0604020202020204" pitchFamily="34" charset="0"/>
              </a:rPr>
              <a:t>Additional training options – new trainers</a:t>
            </a:r>
          </a:p>
          <a:p>
            <a:pPr marL="342900" indent="-342900">
              <a:spcBef>
                <a:spcPts val="300"/>
              </a:spcBef>
              <a:spcAft>
                <a:spcPts val="300"/>
              </a:spcAft>
              <a:buClr>
                <a:srgbClr val="00A0AF"/>
              </a:buClr>
              <a:buFont typeface="Wingdings" panose="05000000000000000000" pitchFamily="2" charset="2"/>
              <a:buChar char="q"/>
            </a:pPr>
            <a:r>
              <a:rPr lang="en-US" sz="1000" dirty="0">
                <a:latin typeface="Arial" panose="020B0604020202020204" pitchFamily="34" charset="0"/>
                <a:cs typeface="Arial" panose="020B0604020202020204" pitchFamily="34" charset="0"/>
              </a:rPr>
              <a:t>Add training for Consumers and their Families – aging caregivers, dual diagnosis, etc. </a:t>
            </a:r>
          </a:p>
          <a:p>
            <a:pPr marL="342900" indent="-342900">
              <a:spcBef>
                <a:spcPts val="300"/>
              </a:spcBef>
              <a:spcAft>
                <a:spcPts val="300"/>
              </a:spcAft>
              <a:buClr>
                <a:srgbClr val="00A0AF"/>
              </a:buClr>
              <a:buFont typeface="Wingdings" panose="05000000000000000000" pitchFamily="2" charset="2"/>
              <a:buChar char="q"/>
            </a:pPr>
            <a:r>
              <a:rPr lang="en-US" sz="1000" dirty="0">
                <a:latin typeface="Arial" panose="020B0604020202020204" pitchFamily="34" charset="0"/>
                <a:cs typeface="Arial" panose="020B0604020202020204" pitchFamily="34" charset="0"/>
              </a:rPr>
              <a:t>Provide training in Spanish and Haitian/Creole</a:t>
            </a:r>
          </a:p>
          <a:p>
            <a:pPr eaLnBrk="1" hangingPunct="1">
              <a:spcBef>
                <a:spcPct val="0"/>
              </a:spcBef>
            </a:pPr>
            <a:endParaRPr lang="en-US" dirty="0">
              <a:latin typeface="Arial" panose="020B0604020202020204" pitchFamily="34" charset="0"/>
              <a:cs typeface="Arial" panose="020B0604020202020204"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a:latin typeface="Arial" panose="020B0604020202020204" pitchFamily="34" charset="0"/>
              <a:cs typeface="Arial" panose="020B0604020202020204" pitchFamily="34" charset="0"/>
            </a:endParaRPr>
          </a:p>
          <a:p>
            <a:endParaRPr lang="en-US" sz="1000" dirty="0"/>
          </a:p>
        </p:txBody>
      </p:sp>
      <p:sp>
        <p:nvSpPr>
          <p:cNvPr id="9219" name="Slide Number Placeholder 3"/>
          <p:cNvSpPr txBox="1">
            <a:spLocks noGrp="1"/>
          </p:cNvSpPr>
          <p:nvPr/>
        </p:nvSpPr>
        <p:spPr bwMode="auto">
          <a:xfrm>
            <a:off x="3970339" y="8829676"/>
            <a:ext cx="3038475" cy="465138"/>
          </a:xfrm>
          <a:prstGeom prst="rect">
            <a:avLst/>
          </a:prstGeom>
          <a:noFill/>
          <a:ln w="9525">
            <a:noFill/>
            <a:miter lim="800000"/>
            <a:headEnd/>
            <a:tailEnd/>
          </a:ln>
        </p:spPr>
        <p:txBody>
          <a:bodyPr lIns="93167" tIns="46584" rIns="93167" bIns="46584" anchor="b"/>
          <a:lstStyle/>
          <a:p>
            <a:pPr algn="r" defTabSz="931769"/>
            <a:fld id="{528BBF78-D454-4E9B-BF39-F3E33DD93691}" type="slidenum">
              <a:rPr lang="en-US" sz="1200">
                <a:latin typeface="Calibri" pitchFamily="34" charset="0"/>
              </a:rPr>
              <a:pPr algn="r" defTabSz="931769"/>
              <a:t>25</a:t>
            </a:fld>
            <a:endParaRPr lang="en-US" sz="1200">
              <a:latin typeface="Calibri" pitchFamily="34" charset="0"/>
            </a:endParaRPr>
          </a:p>
        </p:txBody>
      </p:sp>
    </p:spTree>
    <p:extLst>
      <p:ext uri="{BB962C8B-B14F-4D97-AF65-F5344CB8AC3E}">
        <p14:creationId xmlns:p14="http://schemas.microsoft.com/office/powerpoint/2010/main" val="42455302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p:cNvSpPr>
            <a:spLocks noGrp="1" noRot="1" noChangeAspect="1" noTextEdit="1"/>
          </p:cNvSpPr>
          <p:nvPr>
            <p:ph type="sldImg"/>
          </p:nvPr>
        </p:nvSpPr>
        <p:spPr bwMode="auto">
          <a:xfrm>
            <a:off x="701675" y="344488"/>
            <a:ext cx="5470525" cy="4102100"/>
          </a:xfrm>
          <a:noFill/>
          <a:ln>
            <a:solidFill>
              <a:srgbClr val="000000"/>
            </a:solidFill>
            <a:miter lim="800000"/>
            <a:headEnd/>
            <a:tailEnd/>
          </a:ln>
        </p:spPr>
      </p:sp>
      <p:sp>
        <p:nvSpPr>
          <p:cNvPr id="9218" name="Notes Placeholder 2"/>
          <p:cNvSpPr>
            <a:spLocks noGrp="1"/>
          </p:cNvSpPr>
          <p:nvPr>
            <p:ph type="body" idx="1"/>
          </p:nvPr>
        </p:nvSpPr>
        <p:spPr>
          <a:noFill/>
          <a:ln/>
        </p:spPr>
        <p:txBody>
          <a:bodyPr/>
          <a:lstStyle/>
          <a:p>
            <a:pPr eaLnBrk="1" hangingPunct="1">
              <a:spcBef>
                <a:spcPct val="0"/>
              </a:spcBef>
            </a:pPr>
            <a:r>
              <a:rPr lang="en-US" sz="1000" b="1" dirty="0">
                <a:latin typeface="Arial" charset="0"/>
                <a:cs typeface="Arial" charset="0"/>
              </a:rPr>
              <a:t>Slide 25</a:t>
            </a:r>
            <a:r>
              <a:rPr lang="en-US" sz="1000" dirty="0">
                <a:latin typeface="Arial" charset="0"/>
                <a:cs typeface="Arial" charset="0"/>
              </a:rPr>
              <a:t> – </a:t>
            </a:r>
            <a:r>
              <a:rPr lang="en-US" sz="1000" b="1" u="sng" dirty="0">
                <a:solidFill>
                  <a:srgbClr val="FFFFFF"/>
                </a:solidFill>
                <a:latin typeface="Tahoma" pitchFamily="34" charset="0"/>
                <a:cs typeface="Arial" charset="0"/>
              </a:rPr>
              <a:t>Additional Information</a:t>
            </a:r>
            <a:endParaRPr lang="en-US" sz="1000" b="1" u="sng" baseline="0" dirty="0">
              <a:solidFill>
                <a:srgbClr val="FFFFFF"/>
              </a:solidFill>
              <a:latin typeface="Tahoma" pitchFamily="34" charset="0"/>
              <a:cs typeface="Arial" charset="0"/>
            </a:endParaRPr>
          </a:p>
          <a:p>
            <a:pPr eaLnBrk="1" hangingPunct="1">
              <a:spcBef>
                <a:spcPct val="0"/>
              </a:spcBef>
            </a:pPr>
            <a:endParaRPr lang="en-US" sz="1000" dirty="0">
              <a:latin typeface="Arial" charset="0"/>
              <a:cs typeface="Arial" charset="0"/>
            </a:endParaRPr>
          </a:p>
          <a:p>
            <a:pPr marL="0" marR="0" indent="0" algn="l" defTabSz="914308" rtl="0" eaLnBrk="1" fontAlgn="base" latinLnBrk="0" hangingPunct="1">
              <a:lnSpc>
                <a:spcPct val="100000"/>
              </a:lnSpc>
              <a:spcBef>
                <a:spcPct val="0"/>
              </a:spcBef>
              <a:spcAft>
                <a:spcPct val="0"/>
              </a:spcAft>
              <a:buClrTx/>
              <a:buSzTx/>
              <a:buFontTx/>
              <a:buNone/>
              <a:tabLst/>
              <a:defRPr/>
            </a:pPr>
            <a:r>
              <a:rPr lang="en-US" sz="1000" b="1" dirty="0">
                <a:latin typeface="Arial" panose="020B0604020202020204" pitchFamily="34" charset="0"/>
                <a:cs typeface="Arial" panose="020B0604020202020204" pitchFamily="34" charset="0"/>
              </a:rPr>
              <a:t>The TRAIN has arrived to the Agency for Persons with Disabilities!  Get on board today!</a:t>
            </a:r>
          </a:p>
          <a:p>
            <a:pPr defTabSz="914308" eaLnBrk="1" hangingPunct="1">
              <a:spcBef>
                <a:spcPct val="0"/>
              </a:spcBef>
              <a:defRPr/>
            </a:pPr>
            <a:endParaRPr lang="en-US" sz="1000" dirty="0">
              <a:solidFill>
                <a:srgbClr val="00A0AF"/>
              </a:solidFill>
              <a:latin typeface="Arial" panose="020B0604020202020204" pitchFamily="34" charset="0"/>
              <a:cs typeface="Arial" panose="020B0604020202020204" pitchFamily="34" charset="0"/>
            </a:endParaRPr>
          </a:p>
          <a:p>
            <a:r>
              <a:rPr lang="en-US" sz="1000" dirty="0">
                <a:solidFill>
                  <a:schemeClr val="tx1"/>
                </a:solidFill>
                <a:latin typeface="Arial" panose="020B0604020202020204" pitchFamily="34" charset="0"/>
                <a:cs typeface="Arial" panose="020B0604020202020204" pitchFamily="34" charset="0"/>
              </a:rPr>
              <a:t>Want to learn more about APD</a:t>
            </a:r>
            <a:r>
              <a:rPr lang="en-US" sz="1000" baseline="0" dirty="0">
                <a:solidFill>
                  <a:schemeClr val="tx1"/>
                </a:solidFill>
                <a:latin typeface="Arial" panose="020B0604020202020204" pitchFamily="34" charset="0"/>
                <a:cs typeface="Arial" panose="020B0604020202020204" pitchFamily="34" charset="0"/>
              </a:rPr>
              <a:t> coming onboard </a:t>
            </a:r>
            <a:r>
              <a:rPr lang="en-US" sz="1000" dirty="0">
                <a:solidFill>
                  <a:schemeClr val="tx1"/>
                </a:solidFill>
                <a:latin typeface="Arial" panose="020B0604020202020204" pitchFamily="34" charset="0"/>
                <a:cs typeface="Arial" panose="020B0604020202020204" pitchFamily="34" charset="0"/>
              </a:rPr>
              <a:t>TRAIN Florida? </a:t>
            </a:r>
            <a:endParaRPr lang="en-US" sz="1000" dirty="0">
              <a:latin typeface="Arial" panose="020B0604020202020204" pitchFamily="34" charset="0"/>
              <a:cs typeface="Arial" panose="020B0604020202020204"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000" baseline="0" dirty="0">
              <a:latin typeface="Arial" panose="020B0604020202020204" pitchFamily="34" charset="0"/>
              <a:cs typeface="Arial" panose="020B0604020202020204" pitchFamily="34" charset="0"/>
            </a:endParaRPr>
          </a:p>
          <a:p>
            <a:pPr marL="342900" indent="-342900">
              <a:lnSpc>
                <a:spcPct val="80000"/>
              </a:lnSpc>
              <a:spcBef>
                <a:spcPct val="20000"/>
              </a:spcBef>
              <a:buFont typeface="Arial" charset="0"/>
              <a:buNone/>
            </a:pPr>
            <a:r>
              <a:rPr lang="en-US" sz="1050" b="1" dirty="0">
                <a:solidFill>
                  <a:srgbClr val="000000"/>
                </a:solidFill>
                <a:latin typeface="Arial" panose="020B0604020202020204" pitchFamily="34" charset="0"/>
                <a:cs typeface="Arial" panose="020B0604020202020204" pitchFamily="34" charset="0"/>
              </a:rPr>
              <a:t>Contact: </a:t>
            </a:r>
          </a:p>
          <a:p>
            <a:pPr>
              <a:lnSpc>
                <a:spcPct val="80000"/>
              </a:lnSpc>
              <a:spcBef>
                <a:spcPct val="20000"/>
              </a:spcBef>
              <a:buFont typeface="Arial" charset="0"/>
              <a:buNone/>
            </a:pPr>
            <a:r>
              <a:rPr lang="en-US" sz="1000" dirty="0">
                <a:latin typeface="Arial" panose="020B0604020202020204" pitchFamily="34" charset="0"/>
                <a:cs typeface="Arial" panose="020B0604020202020204" pitchFamily="34" charset="0"/>
              </a:rPr>
              <a:t>Pam London, Program and Policy Manager</a:t>
            </a:r>
          </a:p>
          <a:p>
            <a:pPr>
              <a:lnSpc>
                <a:spcPct val="80000"/>
              </a:lnSpc>
              <a:spcBef>
                <a:spcPct val="20000"/>
              </a:spcBef>
              <a:buFont typeface="Arial" charset="0"/>
              <a:buNone/>
            </a:pPr>
            <a:r>
              <a:rPr lang="en-US" sz="1000" dirty="0">
                <a:latin typeface="Arial" panose="020B0604020202020204" pitchFamily="34" charset="0"/>
                <a:cs typeface="Arial" panose="020B0604020202020204" pitchFamily="34" charset="0"/>
              </a:rPr>
              <a:t>Quality Assurance, Training and Client Rights</a:t>
            </a:r>
          </a:p>
          <a:p>
            <a:pPr marL="342900" indent="-342900" algn="l">
              <a:lnSpc>
                <a:spcPct val="80000"/>
              </a:lnSpc>
              <a:spcBef>
                <a:spcPct val="20000"/>
              </a:spcBef>
              <a:buFont typeface="Arial" charset="0"/>
              <a:buNone/>
            </a:pPr>
            <a:endParaRPr lang="en-US" sz="1050" b="1" dirty="0">
              <a:solidFill>
                <a:srgbClr val="00A0AF"/>
              </a:solidFill>
              <a:latin typeface="Arial" panose="020B0604020202020204" pitchFamily="34" charset="0"/>
              <a:cs typeface="Arial" panose="020B0604020202020204" pitchFamily="34" charset="0"/>
            </a:endParaRPr>
          </a:p>
          <a:p>
            <a:pPr marL="342900" indent="-342900" algn="l">
              <a:lnSpc>
                <a:spcPct val="80000"/>
              </a:lnSpc>
              <a:spcBef>
                <a:spcPct val="20000"/>
              </a:spcBef>
              <a:buFont typeface="Arial" charset="0"/>
              <a:buNone/>
            </a:pPr>
            <a:r>
              <a:rPr lang="en-US" sz="1050" b="1" dirty="0">
                <a:solidFill>
                  <a:srgbClr val="00A0AF"/>
                </a:solidFill>
                <a:latin typeface="Arial" panose="020B0604020202020204" pitchFamily="34" charset="0"/>
                <a:cs typeface="Arial" panose="020B0604020202020204" pitchFamily="34" charset="0"/>
              </a:rPr>
              <a:t>Email -</a:t>
            </a:r>
            <a:r>
              <a:rPr lang="en-US" sz="1050" dirty="0">
                <a:solidFill>
                  <a:srgbClr val="000000"/>
                </a:solidFill>
                <a:latin typeface="Arial" panose="020B0604020202020204" pitchFamily="34" charset="0"/>
                <a:cs typeface="Arial" panose="020B0604020202020204" pitchFamily="34" charset="0"/>
              </a:rPr>
              <a:t> </a:t>
            </a:r>
            <a:r>
              <a:rPr lang="en-US" sz="1050" u="sng" dirty="0">
                <a:latin typeface="Arial" panose="020B0604020202020204" pitchFamily="34" charset="0"/>
                <a:cs typeface="Arial" panose="020B0604020202020204" pitchFamily="34" charset="0"/>
                <a:hlinkClick r:id="rId3"/>
              </a:rPr>
              <a:t>Pamela.London@apdcares.org</a:t>
            </a:r>
            <a:endParaRPr lang="en-US" sz="1050" b="1" dirty="0">
              <a:solidFill>
                <a:srgbClr val="00A0AF"/>
              </a:solidFill>
              <a:latin typeface="Arial" panose="020B0604020202020204" pitchFamily="34" charset="0"/>
              <a:cs typeface="Arial" panose="020B0604020202020204" pitchFamily="34" charset="0"/>
            </a:endParaRPr>
          </a:p>
          <a:p>
            <a:pPr marL="342900" indent="-342900" algn="l">
              <a:lnSpc>
                <a:spcPct val="80000"/>
              </a:lnSpc>
              <a:spcBef>
                <a:spcPct val="20000"/>
              </a:spcBef>
              <a:buFont typeface="Arial" charset="0"/>
              <a:buNone/>
            </a:pPr>
            <a:endParaRPr lang="en-US" sz="1050" b="1" dirty="0">
              <a:solidFill>
                <a:srgbClr val="00A0AF"/>
              </a:solidFill>
              <a:latin typeface="Arial" panose="020B0604020202020204" pitchFamily="34" charset="0"/>
              <a:cs typeface="Arial" panose="020B0604020202020204" pitchFamily="34" charset="0"/>
            </a:endParaRPr>
          </a:p>
          <a:p>
            <a:pPr marL="342900" indent="-342900" algn="l">
              <a:lnSpc>
                <a:spcPct val="80000"/>
              </a:lnSpc>
              <a:spcBef>
                <a:spcPct val="20000"/>
              </a:spcBef>
              <a:buFont typeface="Arial" charset="0"/>
              <a:buNone/>
            </a:pPr>
            <a:r>
              <a:rPr lang="en-US" sz="1050" b="1" dirty="0">
                <a:solidFill>
                  <a:srgbClr val="00A0AF"/>
                </a:solidFill>
                <a:latin typeface="Arial" panose="020B0604020202020204" pitchFamily="34" charset="0"/>
                <a:cs typeface="Arial" panose="020B0604020202020204" pitchFamily="34" charset="0"/>
              </a:rPr>
              <a:t>Phone -</a:t>
            </a:r>
            <a:r>
              <a:rPr lang="en-US" sz="1050" dirty="0">
                <a:solidFill>
                  <a:srgbClr val="000000"/>
                </a:solidFill>
                <a:latin typeface="Arial" panose="020B0604020202020204" pitchFamily="34" charset="0"/>
                <a:cs typeface="Arial" panose="020B0604020202020204" pitchFamily="34" charset="0"/>
              </a:rPr>
              <a:t> </a:t>
            </a:r>
            <a:r>
              <a:rPr lang="en-US" sz="1050" dirty="0">
                <a:latin typeface="Arial" panose="020B0604020202020204" pitchFamily="34" charset="0"/>
                <a:cs typeface="Arial" panose="020B0604020202020204" pitchFamily="34" charset="0"/>
              </a:rPr>
              <a:t>(850) 922-2774 </a:t>
            </a:r>
            <a:endParaRPr lang="en-US" sz="1050" dirty="0">
              <a:solidFill>
                <a:srgbClr val="000000"/>
              </a:solidFill>
              <a:latin typeface="Arial" panose="020B0604020202020204" pitchFamily="34" charset="0"/>
              <a:cs typeface="Arial" panose="020B0604020202020204" pitchFamily="34" charset="0"/>
            </a:endParaRPr>
          </a:p>
          <a:p>
            <a:pPr algn="l"/>
            <a:endParaRPr lang="en-US" sz="1000" dirty="0"/>
          </a:p>
        </p:txBody>
      </p:sp>
      <p:sp>
        <p:nvSpPr>
          <p:cNvPr id="9219" name="Slide Number Placeholder 3"/>
          <p:cNvSpPr txBox="1">
            <a:spLocks noGrp="1"/>
          </p:cNvSpPr>
          <p:nvPr/>
        </p:nvSpPr>
        <p:spPr bwMode="auto">
          <a:xfrm>
            <a:off x="3970339" y="8829676"/>
            <a:ext cx="3038475" cy="465138"/>
          </a:xfrm>
          <a:prstGeom prst="rect">
            <a:avLst/>
          </a:prstGeom>
          <a:noFill/>
          <a:ln w="9525">
            <a:noFill/>
            <a:miter lim="800000"/>
            <a:headEnd/>
            <a:tailEnd/>
          </a:ln>
        </p:spPr>
        <p:txBody>
          <a:bodyPr lIns="93167" tIns="46584" rIns="93167" bIns="46584" anchor="b"/>
          <a:lstStyle/>
          <a:p>
            <a:pPr algn="r" defTabSz="931769"/>
            <a:fld id="{528BBF78-D454-4E9B-BF39-F3E33DD93691}" type="slidenum">
              <a:rPr lang="en-US" sz="1200">
                <a:latin typeface="Calibri" pitchFamily="34" charset="0"/>
              </a:rPr>
              <a:pPr algn="r" defTabSz="931769"/>
              <a:t>26</a:t>
            </a:fld>
            <a:endParaRPr lang="en-US" sz="1200">
              <a:latin typeface="Calibri" pitchFamily="34" charset="0"/>
            </a:endParaRPr>
          </a:p>
        </p:txBody>
      </p:sp>
    </p:spTree>
    <p:extLst>
      <p:ext uri="{BB962C8B-B14F-4D97-AF65-F5344CB8AC3E}">
        <p14:creationId xmlns:p14="http://schemas.microsoft.com/office/powerpoint/2010/main" val="296527110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Slide Image Placeholder 1"/>
          <p:cNvSpPr>
            <a:spLocks noGrp="1" noRot="1" noChangeAspect="1"/>
          </p:cNvSpPr>
          <p:nvPr>
            <p:ph type="sldImg"/>
          </p:nvPr>
        </p:nvSpPr>
        <p:spPr bwMode="auto">
          <a:xfrm>
            <a:off x="698500" y="304800"/>
            <a:ext cx="5384800" cy="4038600"/>
          </a:xfrm>
          <a:noFill/>
          <a:ln>
            <a:solidFill>
              <a:srgbClr val="000000"/>
            </a:solidFill>
            <a:miter lim="800000"/>
            <a:headEnd/>
            <a:tailEnd/>
          </a:ln>
        </p:spPr>
      </p:sp>
      <p:sp>
        <p:nvSpPr>
          <p:cNvPr id="7170" name="Notes Placeholder 2"/>
          <p:cNvSpPr>
            <a:spLocks noGrp="1"/>
          </p:cNvSpPr>
          <p:nvPr>
            <p:ph type="body" idx="1"/>
          </p:nvPr>
        </p:nvSpPr>
        <p:spPr>
          <a:xfrm>
            <a:off x="685800" y="4419601"/>
            <a:ext cx="5607050" cy="4183063"/>
          </a:xfrm>
          <a:noFill/>
          <a:ln/>
        </p:spPr>
        <p:txBody>
          <a:bodyPr/>
          <a:lstStyle/>
          <a:p>
            <a:pPr eaLnBrk="1" hangingPunct="1">
              <a:spcBef>
                <a:spcPct val="0"/>
              </a:spcBef>
            </a:pPr>
            <a:r>
              <a:rPr lang="en-US" sz="1000" dirty="0">
                <a:latin typeface="Arial" charset="0"/>
              </a:rPr>
              <a:t>Last Slide</a:t>
            </a:r>
          </a:p>
          <a:p>
            <a:pPr eaLnBrk="1" hangingPunct="1">
              <a:spcBef>
                <a:spcPct val="0"/>
              </a:spcBef>
            </a:pPr>
            <a:endParaRPr lang="en-US" sz="1000" dirty="0">
              <a:latin typeface="Arial" charset="0"/>
            </a:endParaRPr>
          </a:p>
          <a:p>
            <a:pPr eaLnBrk="1" hangingPunct="1">
              <a:spcBef>
                <a:spcPct val="0"/>
              </a:spcBef>
            </a:pPr>
            <a:r>
              <a:rPr lang="en-US" sz="1000" dirty="0">
                <a:latin typeface="Arial" charset="0"/>
              </a:rPr>
              <a:t>Thank you for attending this presentation</a:t>
            </a:r>
          </a:p>
          <a:p>
            <a:pPr eaLnBrk="1" hangingPunct="1">
              <a:spcBef>
                <a:spcPct val="0"/>
              </a:spcBef>
            </a:pPr>
            <a:endParaRPr lang="en-US" sz="1000" dirty="0">
              <a:latin typeface="Arial" charset="0"/>
            </a:endParaRPr>
          </a:p>
        </p:txBody>
      </p:sp>
      <p:sp>
        <p:nvSpPr>
          <p:cNvPr id="7171" name="Slide Number Placeholder 3"/>
          <p:cNvSpPr>
            <a:spLocks noGrp="1"/>
          </p:cNvSpPr>
          <p:nvPr>
            <p:ph type="sldNum" sz="quarter" idx="5"/>
          </p:nvPr>
        </p:nvSpPr>
        <p:spPr>
          <a:noFill/>
        </p:spPr>
        <p:txBody>
          <a:bodyPr/>
          <a:lstStyle/>
          <a:p>
            <a:fld id="{0AB681C2-9937-4547-B891-6DD03F6152A3}" type="slidenum">
              <a:rPr lang="en-US" smtClean="0"/>
              <a:pPr/>
              <a:t>27</a:t>
            </a:fld>
            <a:endParaRPr lang="en-US"/>
          </a:p>
        </p:txBody>
      </p:sp>
    </p:spTree>
    <p:extLst>
      <p:ext uri="{BB962C8B-B14F-4D97-AF65-F5344CB8AC3E}">
        <p14:creationId xmlns:p14="http://schemas.microsoft.com/office/powerpoint/2010/main" val="35668312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p:cNvSpPr>
            <a:spLocks noGrp="1" noRot="1" noChangeAspect="1" noTextEdit="1"/>
          </p:cNvSpPr>
          <p:nvPr>
            <p:ph type="sldImg"/>
          </p:nvPr>
        </p:nvSpPr>
        <p:spPr bwMode="auto">
          <a:xfrm>
            <a:off x="533400" y="152400"/>
            <a:ext cx="5378450" cy="4033838"/>
          </a:xfrm>
          <a:noFill/>
          <a:ln>
            <a:solidFill>
              <a:srgbClr val="000000"/>
            </a:solidFill>
            <a:miter lim="800000"/>
            <a:headEnd/>
            <a:tailEnd/>
          </a:ln>
        </p:spPr>
      </p:sp>
      <p:sp>
        <p:nvSpPr>
          <p:cNvPr id="9218" name="Notes Placeholder 2"/>
          <p:cNvSpPr>
            <a:spLocks noGrp="1"/>
          </p:cNvSpPr>
          <p:nvPr>
            <p:ph type="body" idx="1"/>
          </p:nvPr>
        </p:nvSpPr>
        <p:spPr>
          <a:noFill/>
          <a:ln/>
        </p:spPr>
        <p:txBody>
          <a:bodyPr/>
          <a:lstStyle/>
          <a:p>
            <a:pPr eaLnBrk="1" hangingPunct="1">
              <a:spcBef>
                <a:spcPct val="0"/>
              </a:spcBef>
            </a:pPr>
            <a:r>
              <a:rPr lang="en-US" sz="1000" b="1" dirty="0">
                <a:latin typeface="Arial" charset="0"/>
                <a:cs typeface="Arial" charset="0"/>
              </a:rPr>
              <a:t>Slide 3</a:t>
            </a:r>
            <a:r>
              <a:rPr lang="en-US" sz="1000" dirty="0">
                <a:latin typeface="Arial" charset="0"/>
                <a:cs typeface="Arial" charset="0"/>
              </a:rPr>
              <a:t> </a:t>
            </a:r>
            <a:r>
              <a:rPr lang="en-US" sz="1000" b="1" u="none" dirty="0">
                <a:latin typeface="Arial" panose="020B0604020202020204" pitchFamily="34" charset="0"/>
                <a:cs typeface="Arial" panose="020B0604020202020204" pitchFamily="34" charset="0"/>
              </a:rPr>
              <a:t>– TRAIN Florida </a:t>
            </a:r>
          </a:p>
          <a:p>
            <a:pPr marL="690563" indent="-457200">
              <a:spcBef>
                <a:spcPts val="600"/>
              </a:spcBef>
              <a:spcAft>
                <a:spcPts val="600"/>
              </a:spcAft>
              <a:buClr>
                <a:srgbClr val="00A0AF"/>
              </a:buClr>
              <a:buFont typeface="Wingdings" panose="05000000000000000000" pitchFamily="2" charset="2"/>
              <a:buChar char="q"/>
            </a:pPr>
            <a:endParaRPr lang="en-US" sz="1200" kern="1200" baseline="30000" dirty="0">
              <a:solidFill>
                <a:schemeClr val="tx1"/>
              </a:solidFill>
              <a:effectLst/>
              <a:latin typeface="Arial" panose="020B0604020202020204" pitchFamily="34" charset="0"/>
              <a:cs typeface="Arial" panose="020B0604020202020204" pitchFamily="34" charset="0"/>
            </a:endParaRPr>
          </a:p>
          <a:p>
            <a:pPr eaLnBrk="1" hangingPunct="1">
              <a:spcBef>
                <a:spcPct val="0"/>
              </a:spcBef>
            </a:pPr>
            <a:r>
              <a:rPr lang="en-US" sz="1000" b="1" dirty="0">
                <a:latin typeface="Arial" charset="0"/>
                <a:cs typeface="Arial" charset="0"/>
              </a:rPr>
              <a:t>Through TRAIN Florida, you can:</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Access APD required waiver training</a:t>
            </a:r>
          </a:p>
          <a:p>
            <a:pPr lvl="0"/>
            <a:r>
              <a:rPr lang="en-US" sz="1200" kern="1200" dirty="0">
                <a:solidFill>
                  <a:schemeClr val="tx1"/>
                </a:solidFill>
                <a:effectLst/>
                <a:latin typeface="+mn-lt"/>
                <a:ea typeface="+mn-ea"/>
                <a:cs typeface="+mn-cs"/>
              </a:rPr>
              <a:t>Access TRAIN Florida Knowledge Center,</a:t>
            </a:r>
          </a:p>
          <a:p>
            <a:pPr lvl="0"/>
            <a:r>
              <a:rPr lang="en-US" sz="1200" kern="1200" dirty="0">
                <a:solidFill>
                  <a:schemeClr val="tx1"/>
                </a:solidFill>
                <a:effectLst/>
                <a:latin typeface="+mn-lt"/>
                <a:ea typeface="+mn-ea"/>
                <a:cs typeface="+mn-cs"/>
              </a:rPr>
              <a:t>Quickly find and register for many courses listed on Train.org and participating TRAIN affiliate sites,</a:t>
            </a:r>
          </a:p>
          <a:p>
            <a:pPr lvl="0"/>
            <a:r>
              <a:rPr lang="en-US" sz="1200" kern="1200" dirty="0">
                <a:solidFill>
                  <a:schemeClr val="tx1"/>
                </a:solidFill>
                <a:effectLst/>
                <a:latin typeface="+mn-lt"/>
                <a:ea typeface="+mn-ea"/>
                <a:cs typeface="+mn-cs"/>
              </a:rPr>
              <a:t>Track your personal online transcripts,</a:t>
            </a:r>
          </a:p>
          <a:p>
            <a:pPr lvl="0"/>
            <a:r>
              <a:rPr lang="en-US" sz="1200" kern="1200" dirty="0">
                <a:solidFill>
                  <a:schemeClr val="tx1"/>
                </a:solidFill>
                <a:effectLst/>
                <a:latin typeface="+mn-lt"/>
                <a:ea typeface="+mn-ea"/>
                <a:cs typeface="+mn-cs"/>
              </a:rPr>
              <a:t>Track you certificates of completion,</a:t>
            </a:r>
          </a:p>
          <a:p>
            <a:pPr lvl="0"/>
            <a:endParaRPr lang="en-US" sz="1200" kern="1200" dirty="0">
              <a:solidFill>
                <a:schemeClr val="tx1"/>
              </a:solidFill>
              <a:effectLst/>
              <a:latin typeface="+mn-lt"/>
              <a:ea typeface="+mn-ea"/>
              <a:cs typeface="+mn-cs"/>
            </a:endParaRPr>
          </a:p>
        </p:txBody>
      </p:sp>
      <p:sp>
        <p:nvSpPr>
          <p:cNvPr id="9219" name="Slide Number Placeholder 3"/>
          <p:cNvSpPr txBox="1">
            <a:spLocks noGrp="1"/>
          </p:cNvSpPr>
          <p:nvPr/>
        </p:nvSpPr>
        <p:spPr bwMode="auto">
          <a:xfrm>
            <a:off x="3970339" y="8829676"/>
            <a:ext cx="3038475" cy="465138"/>
          </a:xfrm>
          <a:prstGeom prst="rect">
            <a:avLst/>
          </a:prstGeom>
          <a:noFill/>
          <a:ln w="9525">
            <a:noFill/>
            <a:miter lim="800000"/>
            <a:headEnd/>
            <a:tailEnd/>
          </a:ln>
        </p:spPr>
        <p:txBody>
          <a:bodyPr lIns="93167" tIns="46584" rIns="93167" bIns="46584" anchor="b"/>
          <a:lstStyle/>
          <a:p>
            <a:pPr algn="r" defTabSz="931769"/>
            <a:fld id="{528BBF78-D454-4E9B-BF39-F3E33DD93691}" type="slidenum">
              <a:rPr lang="en-US" sz="1200">
                <a:latin typeface="Calibri" pitchFamily="34" charset="0"/>
              </a:rPr>
              <a:pPr algn="r" defTabSz="931769"/>
              <a:t>3</a:t>
            </a:fld>
            <a:endParaRPr lang="en-US" sz="1200" dirty="0">
              <a:latin typeface="Calibri" pitchFamily="34" charset="0"/>
            </a:endParaRPr>
          </a:p>
        </p:txBody>
      </p:sp>
    </p:spTree>
    <p:extLst>
      <p:ext uri="{BB962C8B-B14F-4D97-AF65-F5344CB8AC3E}">
        <p14:creationId xmlns:p14="http://schemas.microsoft.com/office/powerpoint/2010/main" val="34712165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p:cNvSpPr>
            <a:spLocks noGrp="1" noRot="1" noChangeAspect="1" noTextEdit="1"/>
          </p:cNvSpPr>
          <p:nvPr>
            <p:ph type="sldImg"/>
          </p:nvPr>
        </p:nvSpPr>
        <p:spPr bwMode="auto">
          <a:xfrm>
            <a:off x="692150" y="457200"/>
            <a:ext cx="4972050" cy="3729038"/>
          </a:xfrm>
          <a:noFill/>
          <a:ln>
            <a:solidFill>
              <a:srgbClr val="000000"/>
            </a:solidFill>
            <a:miter lim="800000"/>
            <a:headEnd/>
            <a:tailEnd/>
          </a:ln>
        </p:spPr>
      </p:sp>
      <p:sp>
        <p:nvSpPr>
          <p:cNvPr id="9218" name="Notes Placeholder 2"/>
          <p:cNvSpPr>
            <a:spLocks noGrp="1"/>
          </p:cNvSpPr>
          <p:nvPr>
            <p:ph type="body" idx="1"/>
          </p:nvPr>
        </p:nvSpPr>
        <p:spPr>
          <a:noFill/>
          <a:ln/>
        </p:spPr>
        <p:txBody>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sz="1000" b="1" dirty="0">
                <a:latin typeface="Arial" charset="0"/>
                <a:cs typeface="Arial" charset="0"/>
              </a:rPr>
              <a:t>Slide 4</a:t>
            </a:r>
            <a:r>
              <a:rPr lang="en-US" sz="1000" dirty="0">
                <a:latin typeface="Arial" charset="0"/>
                <a:cs typeface="Arial" charset="0"/>
              </a:rPr>
              <a:t> – </a:t>
            </a:r>
            <a:r>
              <a:rPr lang="en-US" sz="1000" b="1" u="sng" dirty="0">
                <a:solidFill>
                  <a:srgbClr val="FFFFFF"/>
                </a:solidFill>
                <a:latin typeface="Arial" panose="020B0604020202020204" pitchFamily="34" charset="0"/>
                <a:cs typeface="Arial" panose="020B0604020202020204" pitchFamily="34" charset="0"/>
              </a:rPr>
              <a:t>What TRAIN National Offers</a:t>
            </a:r>
          </a:p>
          <a:p>
            <a:pPr marL="0" marR="0" indent="0" algn="l" defTabSz="914400" rtl="0" eaLnBrk="1" fontAlgn="base" latinLnBrk="0" hangingPunct="1">
              <a:lnSpc>
                <a:spcPct val="100000"/>
              </a:lnSpc>
              <a:spcBef>
                <a:spcPct val="0"/>
              </a:spcBef>
              <a:spcAft>
                <a:spcPct val="0"/>
              </a:spcAft>
              <a:buClrTx/>
              <a:buSzTx/>
              <a:buFontTx/>
              <a:buNone/>
              <a:tabLst/>
              <a:defRPr/>
            </a:pPr>
            <a:endParaRPr lang="en-US" sz="1000" dirty="0">
              <a:latin typeface="Arial" charset="0"/>
              <a:cs typeface="Arial" charset="0"/>
            </a:endParaRPr>
          </a:p>
          <a:p>
            <a:pPr eaLnBrk="1" hangingPunct="1">
              <a:spcBef>
                <a:spcPct val="0"/>
              </a:spcBef>
            </a:pPr>
            <a:r>
              <a:rPr lang="en-US" sz="1200" dirty="0">
                <a:latin typeface="Arial" panose="020B0604020202020204" pitchFamily="34" charset="0"/>
                <a:cs typeface="Arial" panose="020B0604020202020204" pitchFamily="34" charset="0"/>
              </a:rPr>
              <a:t>TRAIN is a cost effective web-based learning management system that benefits our workforce by providing:</a:t>
            </a:r>
          </a:p>
          <a:p>
            <a:pPr marL="171244" indent="-171244" defTabSz="914308">
              <a:buFont typeface="Arial" panose="020B0604020202020204" pitchFamily="34" charset="0"/>
              <a:buChar char="•"/>
              <a:defRPr/>
            </a:pPr>
            <a:r>
              <a:rPr lang="en-US" sz="1200" dirty="0">
                <a:latin typeface="Arial" panose="020B0604020202020204" pitchFamily="34" charset="0"/>
                <a:cs typeface="Arial" panose="020B0604020202020204" pitchFamily="34" charset="0"/>
              </a:rPr>
              <a:t>Access to more than 37,000 national public health courses</a:t>
            </a:r>
          </a:p>
          <a:p>
            <a:pPr marL="171244" indent="-171244">
              <a:buFont typeface="Arial" panose="020B0604020202020204" pitchFamily="34" charset="0"/>
              <a:buChar char="•"/>
            </a:pPr>
            <a:r>
              <a:rPr lang="en-US" sz="1200" dirty="0">
                <a:latin typeface="Arial" panose="020B0604020202020204" pitchFamily="34" charset="0"/>
                <a:cs typeface="Arial" panose="020B0604020202020204" pitchFamily="34" charset="0"/>
              </a:rPr>
              <a:t>Access to the TRAIN Florida Data Analytics to help generate training reports.</a:t>
            </a:r>
          </a:p>
          <a:p>
            <a:pPr marL="171244" indent="-171244">
              <a:buFont typeface="Arial" panose="020B0604020202020204" pitchFamily="34" charset="0"/>
              <a:buChar char="•"/>
            </a:pPr>
            <a:r>
              <a:rPr lang="en-US" sz="1200" dirty="0">
                <a:latin typeface="Arial" panose="020B0604020202020204" pitchFamily="34" charset="0"/>
                <a:cs typeface="Arial" panose="020B0604020202020204" pitchFamily="34" charset="0"/>
              </a:rPr>
              <a:t>Workforce development needs based on Professional Competencies </a:t>
            </a:r>
          </a:p>
          <a:p>
            <a:pPr marL="171244" indent="-171244">
              <a:buFont typeface="Arial" panose="020B0604020202020204" pitchFamily="34" charset="0"/>
              <a:buChar char="•"/>
            </a:pPr>
            <a:r>
              <a:rPr lang="en-US" sz="1200" dirty="0">
                <a:latin typeface="Arial" panose="020B0604020202020204" pitchFamily="34" charset="0"/>
                <a:cs typeface="Arial" panose="020B0604020202020204" pitchFamily="34" charset="0"/>
              </a:rPr>
              <a:t>A system network for sharing public health training resources, and</a:t>
            </a:r>
          </a:p>
          <a:p>
            <a:pPr marL="171244" indent="-171244">
              <a:buFont typeface="Arial" panose="020B0604020202020204" pitchFamily="34" charset="0"/>
              <a:buChar char="•"/>
            </a:pPr>
            <a:r>
              <a:rPr lang="en-US" sz="1200" dirty="0">
                <a:latin typeface="Arial" panose="020B0604020202020204" pitchFamily="34" charset="0"/>
                <a:cs typeface="Arial" panose="020B0604020202020204" pitchFamily="34" charset="0"/>
              </a:rPr>
              <a:t>Continuing education courses for licensed professionals </a:t>
            </a:r>
          </a:p>
          <a:p>
            <a:pPr eaLnBrk="1" hangingPunct="1">
              <a:spcBef>
                <a:spcPct val="0"/>
              </a:spcBef>
            </a:pPr>
            <a:endParaRPr lang="en-US" sz="1200" dirty="0">
              <a:latin typeface="Arial" panose="020B0604020202020204" pitchFamily="34" charset="0"/>
              <a:cs typeface="Arial" panose="020B0604020202020204" pitchFamily="34" charset="0"/>
            </a:endParaRPr>
          </a:p>
          <a:p>
            <a:pPr eaLnBrk="1" hangingPunct="1">
              <a:spcBef>
                <a:spcPct val="0"/>
              </a:spcBef>
            </a:pPr>
            <a:r>
              <a:rPr lang="en-US" sz="1200" dirty="0">
                <a:latin typeface="Arial" panose="020B0604020202020204" pitchFamily="34" charset="0"/>
                <a:cs typeface="Arial" panose="020B0604020202020204" pitchFamily="34" charset="0"/>
              </a:rPr>
              <a:t>Our goal for TRAIN Florida is to provide a user friendly enterprise to aid in developing and sustaining a competent and qualified workforce, and to create a system network for sharing training content,</a:t>
            </a:r>
            <a:r>
              <a:rPr lang="en-US" sz="1200" baseline="0"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resources and information throughout Florida.</a:t>
            </a:r>
          </a:p>
          <a:p>
            <a:pPr eaLnBrk="1" hangingPunct="1">
              <a:spcBef>
                <a:spcPct val="0"/>
              </a:spcBef>
            </a:pPr>
            <a:endParaRPr lang="en-US" sz="1200" dirty="0">
              <a:latin typeface="Arial" panose="020B0604020202020204" pitchFamily="34" charset="0"/>
              <a:cs typeface="Arial" panose="020B0604020202020204" pitchFamily="34" charset="0"/>
            </a:endParaRPr>
          </a:p>
          <a:p>
            <a:pPr eaLnBrk="1" hangingPunct="1">
              <a:spcBef>
                <a:spcPct val="0"/>
              </a:spcBef>
            </a:pPr>
            <a:endParaRPr lang="en-US" sz="1200" kern="1200" dirty="0">
              <a:solidFill>
                <a:schemeClr val="tx1"/>
              </a:solidFill>
              <a:effectLst/>
              <a:latin typeface="Arial" panose="020B0604020202020204" pitchFamily="34" charset="0"/>
              <a:ea typeface="+mn-ea"/>
              <a:cs typeface="Arial" panose="020B0604020202020204" pitchFamily="34" charset="0"/>
            </a:endParaRPr>
          </a:p>
          <a:p>
            <a:pPr eaLnBrk="1" hangingPunct="1">
              <a:spcBef>
                <a:spcPct val="0"/>
              </a:spcBef>
            </a:pPr>
            <a:endParaRPr lang="en-US" sz="1200" dirty="0">
              <a:latin typeface="Arial" panose="020B0604020202020204" pitchFamily="34" charset="0"/>
              <a:cs typeface="Arial" panose="020B0604020202020204" pitchFamily="34" charset="0"/>
            </a:endParaRPr>
          </a:p>
          <a:p>
            <a:pPr eaLnBrk="1" hangingPunct="1">
              <a:spcBef>
                <a:spcPct val="0"/>
              </a:spcBef>
            </a:pPr>
            <a:endParaRPr lang="en-US" sz="1000" dirty="0">
              <a:latin typeface="Arial" charset="0"/>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000" baseline="0" dirty="0"/>
          </a:p>
          <a:p>
            <a:endParaRPr lang="en-US" sz="1000" dirty="0"/>
          </a:p>
        </p:txBody>
      </p:sp>
      <p:sp>
        <p:nvSpPr>
          <p:cNvPr id="9219" name="Slide Number Placeholder 3"/>
          <p:cNvSpPr txBox="1">
            <a:spLocks noGrp="1"/>
          </p:cNvSpPr>
          <p:nvPr/>
        </p:nvSpPr>
        <p:spPr bwMode="auto">
          <a:xfrm>
            <a:off x="3970339" y="8829676"/>
            <a:ext cx="3038475" cy="465138"/>
          </a:xfrm>
          <a:prstGeom prst="rect">
            <a:avLst/>
          </a:prstGeom>
          <a:noFill/>
          <a:ln w="9525">
            <a:noFill/>
            <a:miter lim="800000"/>
            <a:headEnd/>
            <a:tailEnd/>
          </a:ln>
        </p:spPr>
        <p:txBody>
          <a:bodyPr lIns="93167" tIns="46584" rIns="93167" bIns="46584" anchor="b"/>
          <a:lstStyle/>
          <a:p>
            <a:pPr algn="r" defTabSz="931769"/>
            <a:fld id="{528BBF78-D454-4E9B-BF39-F3E33DD93691}" type="slidenum">
              <a:rPr lang="en-US" sz="1200">
                <a:latin typeface="Calibri" pitchFamily="34" charset="0"/>
              </a:rPr>
              <a:pPr algn="r" defTabSz="931769"/>
              <a:t>4</a:t>
            </a:fld>
            <a:endParaRPr lang="en-US" sz="1200">
              <a:latin typeface="Calibri" pitchFamily="34" charset="0"/>
            </a:endParaRPr>
          </a:p>
        </p:txBody>
      </p:sp>
    </p:spTree>
    <p:extLst>
      <p:ext uri="{BB962C8B-B14F-4D97-AF65-F5344CB8AC3E}">
        <p14:creationId xmlns:p14="http://schemas.microsoft.com/office/powerpoint/2010/main" val="34790531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p:cNvSpPr>
            <a:spLocks noGrp="1" noRot="1" noChangeAspect="1" noTextEdit="1"/>
          </p:cNvSpPr>
          <p:nvPr>
            <p:ph type="sldImg"/>
          </p:nvPr>
        </p:nvSpPr>
        <p:spPr bwMode="auto">
          <a:xfrm>
            <a:off x="609600" y="304800"/>
            <a:ext cx="5175250" cy="3881438"/>
          </a:xfrm>
          <a:noFill/>
          <a:ln>
            <a:solidFill>
              <a:srgbClr val="000000"/>
            </a:solidFill>
            <a:miter lim="800000"/>
            <a:headEnd/>
            <a:tailEnd/>
          </a:ln>
        </p:spPr>
      </p:sp>
      <p:sp>
        <p:nvSpPr>
          <p:cNvPr id="9218" name="Notes Placeholder 2"/>
          <p:cNvSpPr>
            <a:spLocks noGrp="1"/>
          </p:cNvSpPr>
          <p:nvPr>
            <p:ph type="body" idx="1"/>
          </p:nvPr>
        </p:nvSpPr>
        <p:spPr>
          <a:noFill/>
          <a:ln/>
        </p:spPr>
        <p:txBody>
          <a:bodyPr/>
          <a:lstStyle/>
          <a:p>
            <a:pPr eaLnBrk="1" hangingPunct="1">
              <a:spcBef>
                <a:spcPct val="0"/>
              </a:spcBef>
            </a:pPr>
            <a:r>
              <a:rPr lang="en-US" sz="1000" b="1" dirty="0">
                <a:latin typeface="Arial" charset="0"/>
                <a:cs typeface="Arial" charset="0"/>
              </a:rPr>
              <a:t>Slide 5</a:t>
            </a:r>
            <a:r>
              <a:rPr lang="en-US" sz="1000" dirty="0">
                <a:latin typeface="Arial" charset="0"/>
                <a:cs typeface="Arial" charset="0"/>
              </a:rPr>
              <a:t> – </a:t>
            </a:r>
            <a:r>
              <a:rPr lang="en-US" sz="1000" b="1" u="sng" dirty="0">
                <a:solidFill>
                  <a:srgbClr val="FFFFFF"/>
                </a:solidFill>
                <a:latin typeface="Tahoma" pitchFamily="34" charset="0"/>
                <a:cs typeface="Arial" charset="0"/>
              </a:rPr>
              <a:t>What </a:t>
            </a:r>
            <a:r>
              <a:rPr lang="en-US" sz="1000" b="1" u="sng" baseline="0" dirty="0">
                <a:solidFill>
                  <a:srgbClr val="FFFFFF"/>
                </a:solidFill>
                <a:latin typeface="Tahoma" pitchFamily="34" charset="0"/>
                <a:cs typeface="Arial" charset="0"/>
              </a:rPr>
              <a:t>Train Florida Offers</a:t>
            </a:r>
          </a:p>
          <a:p>
            <a:pPr eaLnBrk="1" hangingPunct="1">
              <a:spcBef>
                <a:spcPct val="0"/>
              </a:spcBef>
            </a:pPr>
            <a:endParaRPr lang="en-US" sz="1000" dirty="0">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en-US" sz="1200" dirty="0">
                <a:latin typeface="Tahoma" panose="020B0604030504040204" pitchFamily="34" charset="0"/>
                <a:ea typeface="Tahoma" panose="020B0604030504040204" pitchFamily="34" charset="0"/>
                <a:cs typeface="Tahoma" panose="020B0604030504040204" pitchFamily="34" charset="0"/>
              </a:rPr>
              <a:t>TRAIN Florida offers the following practical solutions:</a:t>
            </a:r>
          </a:p>
          <a:p>
            <a:pPr eaLnBrk="1" hangingPunct="1">
              <a:spcBef>
                <a:spcPct val="0"/>
              </a:spcBef>
            </a:pPr>
            <a:endParaRPr lang="en-US" sz="1200" kern="1200" dirty="0">
              <a:solidFill>
                <a:schemeClr val="tx1"/>
              </a:solidFill>
              <a:effectLst/>
              <a:latin typeface="+mn-lt"/>
              <a:ea typeface="+mn-ea"/>
              <a:cs typeface="+mn-cs"/>
            </a:endParaRPr>
          </a:p>
          <a:p>
            <a:pPr lvl="0" rtl="0"/>
            <a:r>
              <a:rPr lang="en-US" sz="1000" dirty="0">
                <a:latin typeface="Tahoma" panose="020B0604030504040204" pitchFamily="34" charset="0"/>
                <a:ea typeface="Tahoma" panose="020B0604030504040204" pitchFamily="34" charset="0"/>
                <a:cs typeface="Tahoma" panose="020B0604030504040204" pitchFamily="34" charset="0"/>
              </a:rPr>
              <a:t>APD will be able to: </a:t>
            </a:r>
          </a:p>
          <a:p>
            <a:pPr lvl="0" rtl="0"/>
            <a:r>
              <a:rPr lang="en-US" sz="1000" dirty="0">
                <a:latin typeface="Tahoma" panose="020B0604030504040204" pitchFamily="34" charset="0"/>
                <a:ea typeface="Tahoma" panose="020B0604030504040204" pitchFamily="34" charset="0"/>
                <a:cs typeface="Tahoma" panose="020B0604030504040204" pitchFamily="34" charset="0"/>
              </a:rPr>
              <a:t>Standardize and manage educational content</a:t>
            </a:r>
          </a:p>
          <a:p>
            <a:pPr lvl="0" rtl="0"/>
            <a:r>
              <a:rPr lang="en-US" sz="1000" dirty="0">
                <a:latin typeface="Tahoma" panose="020B0604030504040204" pitchFamily="34" charset="0"/>
                <a:ea typeface="Tahoma" panose="020B0604030504040204" pitchFamily="34" charset="0"/>
                <a:cs typeface="Tahoma" panose="020B0604030504040204" pitchFamily="34" charset="0"/>
              </a:rPr>
              <a:t>Effectively deliver information and training content, </a:t>
            </a:r>
          </a:p>
          <a:p>
            <a:pPr lvl="0" rtl="0"/>
            <a:r>
              <a:rPr lang="en-US" sz="1000" dirty="0">
                <a:latin typeface="Tahoma" panose="020B0604030504040204" pitchFamily="34" charset="0"/>
                <a:ea typeface="Tahoma" panose="020B0604030504040204" pitchFamily="34" charset="0"/>
                <a:cs typeface="Tahoma" panose="020B0604030504040204" pitchFamily="34" charset="0"/>
              </a:rPr>
              <a:t>Effectively manage &amp; track learning, and communicate with learners.</a:t>
            </a:r>
          </a:p>
          <a:p>
            <a:pPr lvl="0" rtl="0"/>
            <a:r>
              <a:rPr lang="en-US" sz="1000" dirty="0">
                <a:latin typeface="Tahoma" panose="020B0604030504040204" pitchFamily="34" charset="0"/>
                <a:ea typeface="Tahoma" panose="020B0604030504040204" pitchFamily="34" charset="0"/>
                <a:cs typeface="Tahoma" panose="020B0604030504040204" pitchFamily="34" charset="0"/>
              </a:rPr>
              <a:t>Standardize training and curriculum </a:t>
            </a:r>
          </a:p>
          <a:p>
            <a:pPr eaLnBrk="1" hangingPunct="1">
              <a:spcBef>
                <a:spcPct val="0"/>
              </a:spcBef>
            </a:pPr>
            <a:endParaRPr lang="en-US" sz="1000" dirty="0">
              <a:latin typeface="Arial" charset="0"/>
            </a:endParaRPr>
          </a:p>
          <a:p>
            <a:pPr eaLnBrk="1" hangingPunct="1">
              <a:spcBef>
                <a:spcPct val="0"/>
              </a:spcBef>
            </a:pPr>
            <a:endParaRPr lang="en-US" sz="1000" dirty="0">
              <a:latin typeface="Arial" charset="0"/>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000" baseline="0" dirty="0"/>
          </a:p>
          <a:p>
            <a:endParaRPr lang="en-US" sz="1000" dirty="0"/>
          </a:p>
        </p:txBody>
      </p:sp>
      <p:sp>
        <p:nvSpPr>
          <p:cNvPr id="9219" name="Slide Number Placeholder 3"/>
          <p:cNvSpPr txBox="1">
            <a:spLocks noGrp="1"/>
          </p:cNvSpPr>
          <p:nvPr/>
        </p:nvSpPr>
        <p:spPr bwMode="auto">
          <a:xfrm>
            <a:off x="3970339" y="8829676"/>
            <a:ext cx="3038475" cy="465138"/>
          </a:xfrm>
          <a:prstGeom prst="rect">
            <a:avLst/>
          </a:prstGeom>
          <a:noFill/>
          <a:ln w="9525">
            <a:noFill/>
            <a:miter lim="800000"/>
            <a:headEnd/>
            <a:tailEnd/>
          </a:ln>
        </p:spPr>
        <p:txBody>
          <a:bodyPr lIns="93167" tIns="46584" rIns="93167" bIns="46584" anchor="b"/>
          <a:lstStyle/>
          <a:p>
            <a:pPr algn="r" defTabSz="931769"/>
            <a:fld id="{528BBF78-D454-4E9B-BF39-F3E33DD93691}" type="slidenum">
              <a:rPr lang="en-US" sz="1200">
                <a:latin typeface="Calibri" pitchFamily="34" charset="0"/>
              </a:rPr>
              <a:pPr algn="r" defTabSz="931769"/>
              <a:t>5</a:t>
            </a:fld>
            <a:endParaRPr lang="en-US" sz="1200">
              <a:latin typeface="Calibri" pitchFamily="34" charset="0"/>
            </a:endParaRPr>
          </a:p>
        </p:txBody>
      </p:sp>
    </p:spTree>
    <p:extLst>
      <p:ext uri="{BB962C8B-B14F-4D97-AF65-F5344CB8AC3E}">
        <p14:creationId xmlns:p14="http://schemas.microsoft.com/office/powerpoint/2010/main" val="9290581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p:cNvSpPr>
            <a:spLocks noGrp="1" noRot="1" noChangeAspect="1" noTextEdit="1"/>
          </p:cNvSpPr>
          <p:nvPr>
            <p:ph type="sldImg"/>
          </p:nvPr>
        </p:nvSpPr>
        <p:spPr bwMode="auto">
          <a:xfrm>
            <a:off x="536575" y="228600"/>
            <a:ext cx="5330825" cy="3998913"/>
          </a:xfrm>
          <a:noFill/>
          <a:ln>
            <a:solidFill>
              <a:srgbClr val="000000"/>
            </a:solidFill>
            <a:miter lim="800000"/>
            <a:headEnd/>
            <a:tailEnd/>
          </a:ln>
        </p:spPr>
      </p:sp>
      <p:sp>
        <p:nvSpPr>
          <p:cNvPr id="9218" name="Notes Placeholder 2"/>
          <p:cNvSpPr>
            <a:spLocks noGrp="1"/>
          </p:cNvSpPr>
          <p:nvPr>
            <p:ph type="body" idx="1"/>
          </p:nvPr>
        </p:nvSpPr>
        <p:spPr>
          <a:noFill/>
          <a:ln/>
        </p:spPr>
        <p:txBody>
          <a:bodyPr/>
          <a:lstStyle/>
          <a:p>
            <a:pPr eaLnBrk="1" hangingPunct="1">
              <a:spcBef>
                <a:spcPct val="0"/>
              </a:spcBef>
            </a:pPr>
            <a:r>
              <a:rPr lang="en-US" sz="1000" b="1" dirty="0">
                <a:latin typeface="Arial" charset="0"/>
                <a:cs typeface="Arial" charset="0"/>
              </a:rPr>
              <a:t>Slide 6</a:t>
            </a:r>
            <a:r>
              <a:rPr lang="en-US" sz="1000" dirty="0">
                <a:latin typeface="Arial" charset="0"/>
                <a:cs typeface="Arial" charset="0"/>
              </a:rPr>
              <a:t> </a:t>
            </a:r>
            <a:r>
              <a:rPr lang="en-US" sz="1000" b="1" u="sng" dirty="0">
                <a:latin typeface="Arial" panose="020B0604020202020204" pitchFamily="34" charset="0"/>
                <a:cs typeface="Arial" panose="020B0604020202020204" pitchFamily="34" charset="0"/>
              </a:rPr>
              <a:t>– Train Florida Update</a:t>
            </a:r>
          </a:p>
          <a:p>
            <a:pPr eaLnBrk="1" hangingPunct="1">
              <a:spcBef>
                <a:spcPct val="0"/>
              </a:spcBef>
            </a:pPr>
            <a:endParaRPr lang="en-US" sz="1000" b="1" u="sng" dirty="0">
              <a:latin typeface="Arial" panose="020B0604020202020204" pitchFamily="34" charset="0"/>
              <a:cs typeface="Arial" panose="020B0604020202020204" pitchFamily="34" charset="0"/>
            </a:endParaRPr>
          </a:p>
          <a:p>
            <a:pPr marL="690563" indent="-457200">
              <a:spcBef>
                <a:spcPts val="600"/>
              </a:spcBef>
              <a:spcAft>
                <a:spcPts val="600"/>
              </a:spcAft>
              <a:buClr>
                <a:srgbClr val="00A0AF"/>
              </a:buClr>
              <a:buFont typeface="Wingdings" panose="05000000000000000000" pitchFamily="2" charset="2"/>
              <a:buChar char="q"/>
            </a:pPr>
            <a:r>
              <a:rPr lang="en-US" sz="1000" dirty="0">
                <a:latin typeface="Arial" panose="020B0604020202020204" pitchFamily="34" charset="0"/>
                <a:cs typeface="Arial" panose="020B0604020202020204" pitchFamily="34" charset="0"/>
              </a:rPr>
              <a:t>Enrollment</a:t>
            </a:r>
          </a:p>
          <a:p>
            <a:pPr marL="690563" indent="-457200">
              <a:spcBef>
                <a:spcPts val="600"/>
              </a:spcBef>
              <a:spcAft>
                <a:spcPts val="600"/>
              </a:spcAft>
              <a:buClr>
                <a:srgbClr val="00A0AF"/>
              </a:buClr>
              <a:buFont typeface="Wingdings" panose="05000000000000000000" pitchFamily="2" charset="2"/>
              <a:buChar char="q"/>
            </a:pPr>
            <a:r>
              <a:rPr lang="en-US" sz="1000" dirty="0">
                <a:latin typeface="Arial" panose="020B0604020202020204" pitchFamily="34" charset="0"/>
                <a:cs typeface="Arial" panose="020B0604020202020204" pitchFamily="34" charset="0"/>
              </a:rPr>
              <a:t>TRAIN Florida Course Registrations</a:t>
            </a:r>
          </a:p>
          <a:p>
            <a:pPr marL="690563" indent="-457200">
              <a:spcBef>
                <a:spcPts val="600"/>
              </a:spcBef>
              <a:spcAft>
                <a:spcPts val="600"/>
              </a:spcAft>
              <a:buClr>
                <a:srgbClr val="00A0AF"/>
              </a:buClr>
              <a:buFont typeface="Wingdings" panose="05000000000000000000" pitchFamily="2" charset="2"/>
              <a:buChar char="q"/>
            </a:pPr>
            <a:r>
              <a:rPr lang="en-US" sz="1000" dirty="0">
                <a:latin typeface="Arial" panose="020B0604020202020204" pitchFamily="34" charset="0"/>
                <a:cs typeface="Arial" panose="020B0604020202020204" pitchFamily="34" charset="0"/>
              </a:rPr>
              <a:t>APD Required Course Completions</a:t>
            </a:r>
          </a:p>
          <a:p>
            <a:pPr marL="690563" indent="-457200">
              <a:spcBef>
                <a:spcPts val="600"/>
              </a:spcBef>
              <a:spcAft>
                <a:spcPts val="600"/>
              </a:spcAft>
              <a:buClr>
                <a:srgbClr val="00A0AF"/>
              </a:buClr>
              <a:buFont typeface="Wingdings" panose="05000000000000000000" pitchFamily="2" charset="2"/>
              <a:buChar char="q"/>
            </a:pPr>
            <a:r>
              <a:rPr lang="en-US" sz="1000" dirty="0">
                <a:latin typeface="Arial" panose="020B0604020202020204" pitchFamily="34" charset="0"/>
                <a:cs typeface="Arial" panose="020B0604020202020204" pitchFamily="34" charset="0"/>
              </a:rPr>
              <a:t>APD Required Course Ratings</a:t>
            </a:r>
          </a:p>
          <a:p>
            <a:pPr marL="690563" indent="-457200">
              <a:spcBef>
                <a:spcPts val="600"/>
              </a:spcBef>
              <a:spcAft>
                <a:spcPts val="600"/>
              </a:spcAft>
              <a:buClr>
                <a:srgbClr val="00A0AF"/>
              </a:buClr>
              <a:buFont typeface="Wingdings" panose="05000000000000000000" pitchFamily="2" charset="2"/>
              <a:buChar char="q"/>
            </a:pPr>
            <a:endParaRPr lang="en-US" sz="1000" dirty="0">
              <a:latin typeface="Arial" panose="020B0604020202020204" pitchFamily="34" charset="0"/>
              <a:cs typeface="Arial" panose="020B0604020202020204" pitchFamily="34" charset="0"/>
            </a:endParaRPr>
          </a:p>
          <a:p>
            <a:pPr marL="171450" lvl="0" indent="-171450">
              <a:buFont typeface="Arial" panose="020B0604020202020204" pitchFamily="34" charset="0"/>
              <a:buChar char="•"/>
            </a:pPr>
            <a:r>
              <a:rPr lang="en-US" sz="1200" b="1" kern="1200" dirty="0">
                <a:solidFill>
                  <a:schemeClr val="tx1"/>
                </a:solidFill>
                <a:effectLst/>
                <a:latin typeface="Arial" panose="020B0604020202020204" pitchFamily="34" charset="0"/>
                <a:cs typeface="Arial" panose="020B0604020202020204" pitchFamily="34" charset="0"/>
              </a:rPr>
              <a:t>49,341</a:t>
            </a:r>
            <a:r>
              <a:rPr lang="en-US" sz="1200" kern="1200" dirty="0">
                <a:solidFill>
                  <a:schemeClr val="tx1"/>
                </a:solidFill>
                <a:effectLst/>
                <a:latin typeface="Arial" panose="020B0604020202020204" pitchFamily="34" charset="0"/>
                <a:cs typeface="Arial" panose="020B0604020202020204" pitchFamily="34" charset="0"/>
              </a:rPr>
              <a:t> active APD Employees and Provider learners accounts are in TRAIN Florida.  We anticipate we will have 62,000 users by the end of the year. </a:t>
            </a:r>
            <a:r>
              <a:rPr lang="en-US" sz="1200" kern="1200" baseline="30000" dirty="0">
                <a:solidFill>
                  <a:schemeClr val="tx1"/>
                </a:solidFill>
                <a:effectLst/>
                <a:latin typeface="Arial" panose="020B0604020202020204" pitchFamily="34" charset="0"/>
                <a:cs typeface="Arial" panose="020B0604020202020204" pitchFamily="34" charset="0"/>
              </a:rPr>
              <a:t>(2)</a:t>
            </a:r>
            <a:r>
              <a:rPr lang="en-US" sz="1200" kern="1200" dirty="0">
                <a:solidFill>
                  <a:schemeClr val="tx1"/>
                </a:solidFill>
                <a:effectLst/>
                <a:latin typeface="Arial" panose="020B0604020202020204" pitchFamily="34" charset="0"/>
                <a:cs typeface="Arial" panose="020B0604020202020204" pitchFamily="34" charset="0"/>
              </a:rPr>
              <a:t>  APD had an </a:t>
            </a:r>
          </a:p>
          <a:p>
            <a:pPr marL="0" lvl="0" indent="0">
              <a:buFont typeface="Arial" panose="020B0604020202020204" pitchFamily="34" charset="0"/>
              <a:buNone/>
            </a:pPr>
            <a:r>
              <a:rPr lang="en-US" sz="1200" kern="1200" dirty="0">
                <a:solidFill>
                  <a:schemeClr val="tx1"/>
                </a:solidFill>
                <a:effectLst/>
                <a:latin typeface="Arial" panose="020B0604020202020204" pitchFamily="34" charset="0"/>
                <a:cs typeface="Arial" panose="020B0604020202020204" pitchFamily="34" charset="0"/>
              </a:rPr>
              <a:t>     increase of </a:t>
            </a:r>
            <a:r>
              <a:rPr lang="en-US" sz="1200" b="1" kern="1200" dirty="0">
                <a:solidFill>
                  <a:schemeClr val="tx1"/>
                </a:solidFill>
                <a:effectLst/>
                <a:latin typeface="Arial" panose="020B0604020202020204" pitchFamily="34" charset="0"/>
                <a:cs typeface="Arial" panose="020B0604020202020204" pitchFamily="34" charset="0"/>
              </a:rPr>
              <a:t>42,782</a:t>
            </a:r>
            <a:r>
              <a:rPr lang="en-US" sz="1200" kern="1200" dirty="0">
                <a:solidFill>
                  <a:schemeClr val="tx1"/>
                </a:solidFill>
                <a:effectLst/>
                <a:latin typeface="Arial" panose="020B0604020202020204" pitchFamily="34" charset="0"/>
                <a:cs typeface="Arial" panose="020B0604020202020204" pitchFamily="34" charset="0"/>
              </a:rPr>
              <a:t> active learner accounts from May 18, 2016, to June 2017.   </a:t>
            </a:r>
          </a:p>
          <a:p>
            <a:pPr marL="171450" indent="-171450">
              <a:buFont typeface="Arial" panose="020B0604020202020204" pitchFamily="34" charset="0"/>
              <a:buChar char="•"/>
            </a:pPr>
            <a:r>
              <a:rPr lang="en-US" sz="1200" kern="1200" dirty="0">
                <a:solidFill>
                  <a:schemeClr val="tx1"/>
                </a:solidFill>
                <a:effectLst/>
                <a:latin typeface="Arial" panose="020B0604020202020204" pitchFamily="34" charset="0"/>
                <a:cs typeface="Arial" panose="020B0604020202020204" pitchFamily="34" charset="0"/>
              </a:rPr>
              <a:t>TRAIN Florida APD learners registered in </a:t>
            </a:r>
            <a:r>
              <a:rPr lang="en-US" sz="1200" b="1" kern="1200" dirty="0">
                <a:solidFill>
                  <a:schemeClr val="tx1"/>
                </a:solidFill>
                <a:effectLst/>
                <a:latin typeface="Arial" panose="020B0604020202020204" pitchFamily="34" charset="0"/>
                <a:cs typeface="Arial" panose="020B0604020202020204" pitchFamily="34" charset="0"/>
              </a:rPr>
              <a:t>259,472 </a:t>
            </a:r>
            <a:r>
              <a:rPr lang="en-US" sz="1200" kern="1200" dirty="0">
                <a:solidFill>
                  <a:schemeClr val="tx1"/>
                </a:solidFill>
                <a:effectLst/>
                <a:latin typeface="Arial" panose="020B0604020202020204" pitchFamily="34" charset="0"/>
                <a:cs typeface="Arial" panose="020B0604020202020204" pitchFamily="34" charset="0"/>
              </a:rPr>
              <a:t>courses </a:t>
            </a:r>
            <a:r>
              <a:rPr lang="en-US" sz="1200" kern="1200" baseline="30000" dirty="0">
                <a:solidFill>
                  <a:schemeClr val="tx1"/>
                </a:solidFill>
                <a:effectLst/>
                <a:latin typeface="Arial" panose="020B0604020202020204" pitchFamily="34" charset="0"/>
                <a:cs typeface="Arial" panose="020B0604020202020204" pitchFamily="34" charset="0"/>
              </a:rPr>
              <a:t>(3)</a:t>
            </a:r>
          </a:p>
          <a:p>
            <a:pPr marL="171450" indent="-171450">
              <a:buFont typeface="Arial" panose="020B0604020202020204" pitchFamily="34" charset="0"/>
              <a:buChar char="•"/>
            </a:pPr>
            <a:r>
              <a:rPr lang="en-US" sz="1200" kern="1200" dirty="0">
                <a:solidFill>
                  <a:schemeClr val="tx1"/>
                </a:solidFill>
                <a:effectLst/>
                <a:latin typeface="Arial" panose="020B0604020202020204" pitchFamily="34" charset="0"/>
                <a:cs typeface="Arial" panose="020B0604020202020204" pitchFamily="34" charset="0"/>
              </a:rPr>
              <a:t>The APD LMS Support team processed </a:t>
            </a:r>
            <a:r>
              <a:rPr lang="en-US" sz="1200" b="1" kern="1200" dirty="0">
                <a:solidFill>
                  <a:schemeClr val="tx1"/>
                </a:solidFill>
                <a:effectLst/>
                <a:latin typeface="Arial" panose="020B0604020202020204" pitchFamily="34" charset="0"/>
                <a:cs typeface="Arial" panose="020B0604020202020204" pitchFamily="34" charset="0"/>
              </a:rPr>
              <a:t>38,264,</a:t>
            </a:r>
            <a:r>
              <a:rPr lang="en-US" sz="1200" kern="1200" dirty="0">
                <a:solidFill>
                  <a:schemeClr val="tx1"/>
                </a:solidFill>
                <a:effectLst/>
                <a:latin typeface="Arial" panose="020B0604020202020204" pitchFamily="34" charset="0"/>
                <a:cs typeface="Arial" panose="020B0604020202020204" pitchFamily="34" charset="0"/>
              </a:rPr>
              <a:t> APD LMS Support Emails. </a:t>
            </a:r>
            <a:r>
              <a:rPr lang="en-US" sz="1200" kern="1200" baseline="30000" dirty="0">
                <a:solidFill>
                  <a:schemeClr val="tx1"/>
                </a:solidFill>
                <a:effectLst/>
                <a:latin typeface="Arial" panose="020B0604020202020204" pitchFamily="34" charset="0"/>
                <a:cs typeface="Arial" panose="020B0604020202020204" pitchFamily="34" charset="0"/>
              </a:rPr>
              <a:t>(4)</a:t>
            </a:r>
          </a:p>
          <a:p>
            <a:pPr lvl="0"/>
            <a:endParaRPr lang="en-US" sz="1200" kern="1200" baseline="30000" dirty="0">
              <a:solidFill>
                <a:schemeClr val="tx1"/>
              </a:solidFill>
              <a:effectLst/>
              <a:latin typeface="Arial" panose="020B0604020202020204" pitchFamily="34" charset="0"/>
              <a:cs typeface="Arial" panose="020B0604020202020204" pitchFamily="34" charset="0"/>
            </a:endParaRPr>
          </a:p>
          <a:p>
            <a:pPr eaLnBrk="1" hangingPunct="1">
              <a:spcBef>
                <a:spcPct val="0"/>
              </a:spcBef>
            </a:pPr>
            <a:endParaRPr lang="en-US" sz="1000" dirty="0">
              <a:latin typeface="Arial" charset="0"/>
              <a:cs typeface="Arial" charset="0"/>
            </a:endParaRPr>
          </a:p>
        </p:txBody>
      </p:sp>
      <p:sp>
        <p:nvSpPr>
          <p:cNvPr id="9219" name="Slide Number Placeholder 3"/>
          <p:cNvSpPr txBox="1">
            <a:spLocks noGrp="1"/>
          </p:cNvSpPr>
          <p:nvPr/>
        </p:nvSpPr>
        <p:spPr bwMode="auto">
          <a:xfrm>
            <a:off x="3970339" y="8829676"/>
            <a:ext cx="3038475" cy="465138"/>
          </a:xfrm>
          <a:prstGeom prst="rect">
            <a:avLst/>
          </a:prstGeom>
          <a:noFill/>
          <a:ln w="9525">
            <a:noFill/>
            <a:miter lim="800000"/>
            <a:headEnd/>
            <a:tailEnd/>
          </a:ln>
        </p:spPr>
        <p:txBody>
          <a:bodyPr lIns="93167" tIns="46584" rIns="93167" bIns="46584" anchor="b"/>
          <a:lstStyle/>
          <a:p>
            <a:pPr algn="r" defTabSz="931769"/>
            <a:fld id="{528BBF78-D454-4E9B-BF39-F3E33DD93691}" type="slidenum">
              <a:rPr lang="en-US" sz="1200">
                <a:latin typeface="Calibri" pitchFamily="34" charset="0"/>
              </a:rPr>
              <a:pPr algn="r" defTabSz="931769"/>
              <a:t>6</a:t>
            </a:fld>
            <a:endParaRPr lang="en-US" sz="1200" dirty="0">
              <a:latin typeface="Calibri" pitchFamily="34" charset="0"/>
            </a:endParaRPr>
          </a:p>
        </p:txBody>
      </p:sp>
    </p:spTree>
    <p:extLst>
      <p:ext uri="{BB962C8B-B14F-4D97-AF65-F5344CB8AC3E}">
        <p14:creationId xmlns:p14="http://schemas.microsoft.com/office/powerpoint/2010/main" val="37119849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p:cNvSpPr>
            <a:spLocks noGrp="1" noRot="1" noChangeAspect="1" noTextEdit="1"/>
          </p:cNvSpPr>
          <p:nvPr>
            <p:ph type="sldImg"/>
          </p:nvPr>
        </p:nvSpPr>
        <p:spPr bwMode="auto">
          <a:xfrm>
            <a:off x="598488" y="304800"/>
            <a:ext cx="5384800" cy="4038600"/>
          </a:xfrm>
          <a:noFill/>
          <a:ln>
            <a:solidFill>
              <a:srgbClr val="000000"/>
            </a:solidFill>
            <a:miter lim="800000"/>
            <a:headEnd/>
            <a:tailEnd/>
          </a:ln>
        </p:spPr>
      </p:sp>
      <p:sp>
        <p:nvSpPr>
          <p:cNvPr id="9218" name="Notes Placeholder 2"/>
          <p:cNvSpPr>
            <a:spLocks noGrp="1"/>
          </p:cNvSpPr>
          <p:nvPr>
            <p:ph type="body" idx="1"/>
          </p:nvPr>
        </p:nvSpPr>
        <p:spPr>
          <a:noFill/>
          <a:ln/>
        </p:spPr>
        <p:txBody>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sz="1000" b="1" dirty="0">
                <a:latin typeface="Arial" charset="0"/>
                <a:cs typeface="Arial" charset="0"/>
              </a:rPr>
              <a:t>Slide 10</a:t>
            </a:r>
            <a:r>
              <a:rPr lang="en-US" sz="1000" dirty="0">
                <a:latin typeface="Arial" charset="0"/>
                <a:cs typeface="Arial" charset="0"/>
              </a:rPr>
              <a:t> – </a:t>
            </a:r>
            <a:r>
              <a:rPr lang="en-US" sz="1000" b="1" u="sng" dirty="0">
                <a:latin typeface="Arial" charset="0"/>
              </a:rPr>
              <a:t>TRAIN Florida APD Courses</a:t>
            </a:r>
          </a:p>
          <a:p>
            <a:pPr eaLnBrk="1" hangingPunct="1">
              <a:spcBef>
                <a:spcPct val="0"/>
              </a:spcBef>
            </a:pPr>
            <a:endParaRPr lang="en-US" sz="1000" b="1" u="sng" dirty="0">
              <a:latin typeface="Arial" charset="0"/>
              <a:cs typeface="Arial" charset="0"/>
            </a:endParaRPr>
          </a:p>
          <a:p>
            <a:pPr eaLnBrk="1" hangingPunct="1">
              <a:spcBef>
                <a:spcPct val="0"/>
              </a:spcBef>
            </a:pPr>
            <a:r>
              <a:rPr lang="en-US" sz="1000" dirty="0">
                <a:latin typeface="Arial" panose="020B0604020202020204" pitchFamily="34" charset="0"/>
                <a:cs typeface="Arial" panose="020B0604020202020204" pitchFamily="34" charset="0"/>
              </a:rPr>
              <a:t>Our goal for TRAIN Florida is to provide a user-friendly enterprise to aid in developing and sustaining a competent and qualified workforce, and to create a system network for sharing training content,</a:t>
            </a:r>
            <a:r>
              <a:rPr lang="en-US" sz="1000" baseline="0" dirty="0">
                <a:latin typeface="Arial" panose="020B0604020202020204" pitchFamily="34" charset="0"/>
                <a:cs typeface="Arial" panose="020B0604020202020204" pitchFamily="34" charset="0"/>
              </a:rPr>
              <a:t> </a:t>
            </a:r>
            <a:r>
              <a:rPr lang="en-US" sz="1000" dirty="0">
                <a:latin typeface="Arial" panose="020B0604020202020204" pitchFamily="34" charset="0"/>
                <a:cs typeface="Arial" panose="020B0604020202020204" pitchFamily="34" charset="0"/>
              </a:rPr>
              <a:t>resources, and information throughout Florida.</a:t>
            </a:r>
          </a:p>
          <a:p>
            <a:pPr eaLnBrk="1" hangingPunct="1">
              <a:spcBef>
                <a:spcPct val="0"/>
              </a:spcBef>
            </a:pPr>
            <a:endParaRPr lang="en-US" sz="1000" dirty="0">
              <a:latin typeface="Arial" panose="020B0604020202020204" pitchFamily="34" charset="0"/>
              <a:cs typeface="Arial" panose="020B0604020202020204" pitchFamily="34" charset="0"/>
            </a:endParaRPr>
          </a:p>
          <a:p>
            <a:pPr eaLnBrk="1" hangingPunct="1">
              <a:spcBef>
                <a:spcPct val="0"/>
              </a:spcBef>
            </a:pPr>
            <a:r>
              <a:rPr lang="en-US" sz="1000" dirty="0">
                <a:latin typeface="Arial" panose="020B0604020202020204" pitchFamily="34" charset="0"/>
                <a:cs typeface="Arial" panose="020B0604020202020204" pitchFamily="34" charset="0"/>
              </a:rPr>
              <a:t>Currently, APD has 3 courses on TRAIN Florida .</a:t>
            </a:r>
          </a:p>
          <a:p>
            <a:pPr eaLnBrk="1" hangingPunct="1">
              <a:spcBef>
                <a:spcPct val="0"/>
              </a:spcBef>
            </a:pPr>
            <a:endParaRPr lang="en-US" sz="1000" dirty="0">
              <a:latin typeface="Arial" panose="020B0604020202020204" pitchFamily="34" charset="0"/>
              <a:cs typeface="Arial" panose="020B0604020202020204" pitchFamily="34" charset="0"/>
            </a:endParaRPr>
          </a:p>
          <a:p>
            <a:pPr marL="342900" indent="-342900">
              <a:buClr>
                <a:srgbClr val="00A0AF"/>
              </a:buClr>
              <a:buFont typeface="Wingdings" panose="05000000000000000000" pitchFamily="2" charset="2"/>
              <a:buChar char="q"/>
            </a:pPr>
            <a:r>
              <a:rPr lang="en-US" sz="1000" dirty="0">
                <a:latin typeface="Arial" panose="020B0604020202020204" pitchFamily="34" charset="0"/>
                <a:cs typeface="Arial" panose="020B0604020202020204" pitchFamily="34" charset="0"/>
              </a:rPr>
              <a:t>Zero Tolerance</a:t>
            </a:r>
          </a:p>
          <a:p>
            <a:pPr marL="171450" indent="-171450">
              <a:buClr>
                <a:srgbClr val="00A0AF"/>
              </a:buClr>
              <a:buFont typeface="Wingdings" panose="05000000000000000000" pitchFamily="2" charset="2"/>
              <a:buChar char="q"/>
            </a:pPr>
            <a:endParaRPr lang="en-US" sz="1000" dirty="0">
              <a:latin typeface="Arial" panose="020B0604020202020204" pitchFamily="34" charset="0"/>
              <a:cs typeface="Arial" panose="020B0604020202020204" pitchFamily="34" charset="0"/>
            </a:endParaRPr>
          </a:p>
          <a:p>
            <a:pPr marL="342900" indent="-342900">
              <a:buClr>
                <a:srgbClr val="00A0AF"/>
              </a:buClr>
              <a:buFont typeface="Wingdings" panose="05000000000000000000" pitchFamily="2" charset="2"/>
              <a:buChar char="q"/>
            </a:pPr>
            <a:r>
              <a:rPr lang="en-US" sz="1000" dirty="0">
                <a:latin typeface="Arial" panose="020B0604020202020204" pitchFamily="34" charset="0"/>
                <a:cs typeface="Arial" panose="020B0604020202020204" pitchFamily="34" charset="0"/>
              </a:rPr>
              <a:t>Direct Care Core Competencies</a:t>
            </a:r>
          </a:p>
          <a:p>
            <a:pPr marL="342900" indent="-342900">
              <a:buClr>
                <a:srgbClr val="00A0AF"/>
              </a:buClr>
              <a:buFont typeface="Wingdings" panose="05000000000000000000" pitchFamily="2" charset="2"/>
              <a:buChar char="q"/>
            </a:pPr>
            <a:endParaRPr lang="en-US" sz="1000" dirty="0">
              <a:latin typeface="Arial" panose="020B0604020202020204" pitchFamily="34" charset="0"/>
              <a:cs typeface="Arial" panose="020B0604020202020204" pitchFamily="34" charset="0"/>
            </a:endParaRPr>
          </a:p>
          <a:p>
            <a:pPr marL="342900" indent="-342900">
              <a:buClr>
                <a:srgbClr val="00A0AF"/>
              </a:buClr>
              <a:buFont typeface="Wingdings" panose="05000000000000000000" pitchFamily="2" charset="2"/>
              <a:buChar char="q"/>
            </a:pPr>
            <a:r>
              <a:rPr lang="en-US" sz="1000" dirty="0">
                <a:latin typeface="Arial" panose="020B0604020202020204" pitchFamily="34" charset="0"/>
                <a:cs typeface="Arial" panose="020B0604020202020204" pitchFamily="34" charset="0"/>
              </a:rPr>
              <a:t>HIPAA</a:t>
            </a:r>
          </a:p>
          <a:p>
            <a:pPr>
              <a:buClr>
                <a:srgbClr val="00A0AF"/>
              </a:buClr>
            </a:pPr>
            <a:endParaRPr lang="en-US" sz="1000" dirty="0">
              <a:latin typeface="Arial" panose="020B0604020202020204" pitchFamily="34" charset="0"/>
              <a:cs typeface="Arial" panose="020B0604020202020204" pitchFamily="34" charset="0"/>
            </a:endParaRPr>
          </a:p>
          <a:p>
            <a:pPr>
              <a:buClr>
                <a:srgbClr val="00A0AF"/>
              </a:buClr>
            </a:pPr>
            <a:r>
              <a:rPr lang="en-US" sz="1000" dirty="0">
                <a:latin typeface="Arial" panose="020B0604020202020204" pitchFamily="34" charset="0"/>
                <a:cs typeface="Arial" panose="020B0604020202020204" pitchFamily="34" charset="0"/>
              </a:rPr>
              <a:t> ** </a:t>
            </a:r>
            <a:r>
              <a:rPr lang="en-US" sz="1000" dirty="0">
                <a:solidFill>
                  <a:srgbClr val="FF0000"/>
                </a:solidFill>
                <a:latin typeface="Arial" panose="020B0604020202020204" pitchFamily="34" charset="0"/>
                <a:cs typeface="Arial" panose="020B0604020202020204" pitchFamily="34" charset="0"/>
              </a:rPr>
              <a:t>COMING SOON</a:t>
            </a:r>
          </a:p>
          <a:p>
            <a:pPr marL="342900" indent="-342900">
              <a:buClr>
                <a:srgbClr val="00A0AF"/>
              </a:buClr>
              <a:buFont typeface="Wingdings" panose="05000000000000000000" pitchFamily="2" charset="2"/>
              <a:buChar char="q"/>
            </a:pPr>
            <a:r>
              <a:rPr lang="en-US" sz="1000" dirty="0">
                <a:latin typeface="Arial" panose="020B0604020202020204" pitchFamily="34" charset="0"/>
                <a:cs typeface="Arial" panose="020B0604020202020204" pitchFamily="34" charset="0"/>
              </a:rPr>
              <a:t> Person- Centered Planning</a:t>
            </a:r>
          </a:p>
          <a:p>
            <a:pPr eaLnBrk="1" hangingPunct="1">
              <a:spcBef>
                <a:spcPct val="0"/>
              </a:spcBef>
            </a:pPr>
            <a:endParaRPr lang="en-US" sz="1000" dirty="0">
              <a:latin typeface="Arial" panose="020B0604020202020204" pitchFamily="34" charset="0"/>
              <a:cs typeface="Arial" panose="020B0604020202020204" pitchFamily="34" charset="0"/>
            </a:endParaRPr>
          </a:p>
          <a:p>
            <a:pPr eaLnBrk="1" hangingPunct="1">
              <a:spcBef>
                <a:spcPct val="0"/>
              </a:spcBef>
            </a:pPr>
            <a:r>
              <a:rPr lang="en-US" sz="1000" dirty="0">
                <a:latin typeface="Arial" panose="020B0604020202020204" pitchFamily="34" charset="0"/>
                <a:cs typeface="Arial" panose="020B0604020202020204" pitchFamily="34" charset="0"/>
              </a:rPr>
              <a:t>APD Courses can be accessed by entering the letter “APD” in the search box. </a:t>
            </a:r>
          </a:p>
          <a:p>
            <a:pPr eaLnBrk="1" hangingPunct="1">
              <a:spcBef>
                <a:spcPct val="0"/>
              </a:spcBef>
            </a:pPr>
            <a:endParaRPr lang="en-US" sz="1000" dirty="0">
              <a:latin typeface="Arial" panose="020B0604020202020204" pitchFamily="34" charset="0"/>
              <a:cs typeface="Arial" panose="020B0604020202020204" pitchFamily="34" charset="0"/>
            </a:endParaRPr>
          </a:p>
          <a:p>
            <a:pPr eaLnBrk="1" hangingPunct="1">
              <a:spcBef>
                <a:spcPct val="0"/>
              </a:spcBef>
            </a:pPr>
            <a:r>
              <a:rPr lang="en-US" sz="1000" dirty="0">
                <a:latin typeface="Arial" panose="020B0604020202020204" pitchFamily="34" charset="0"/>
                <a:cs typeface="Arial" panose="020B0604020202020204" pitchFamily="34" charset="0"/>
              </a:rPr>
              <a:t>APD Courses that will be added in the future:</a:t>
            </a:r>
          </a:p>
          <a:p>
            <a:pPr eaLnBrk="1" hangingPunct="1">
              <a:spcBef>
                <a:spcPct val="0"/>
              </a:spcBef>
            </a:pPr>
            <a:endParaRPr lang="en-US" sz="1000" dirty="0">
              <a:latin typeface="Arial" panose="020B0604020202020204" pitchFamily="34" charset="0"/>
              <a:cs typeface="Arial" panose="020B0604020202020204" pitchFamily="34" charset="0"/>
            </a:endParaRPr>
          </a:p>
          <a:p>
            <a:pPr eaLnBrk="1" hangingPunct="1">
              <a:spcBef>
                <a:spcPct val="0"/>
              </a:spcBef>
            </a:pPr>
            <a:r>
              <a:rPr lang="en-US" sz="1000" dirty="0">
                <a:latin typeface="Arial" panose="020B0604020202020204" pitchFamily="34" charset="0"/>
                <a:cs typeface="Arial" panose="020B0604020202020204" pitchFamily="34" charset="0"/>
              </a:rPr>
              <a:t>Supported Living Pre-service</a:t>
            </a:r>
          </a:p>
          <a:p>
            <a:pPr eaLnBrk="1" hangingPunct="1">
              <a:spcBef>
                <a:spcPct val="0"/>
              </a:spcBef>
            </a:pPr>
            <a:r>
              <a:rPr lang="en-US" sz="1000" dirty="0">
                <a:latin typeface="Arial" panose="020B0604020202020204" pitchFamily="34" charset="0"/>
                <a:cs typeface="Arial" panose="020B0604020202020204" pitchFamily="34" charset="0"/>
              </a:rPr>
              <a:t>Supported Employment</a:t>
            </a:r>
          </a:p>
          <a:p>
            <a:pPr eaLnBrk="1" hangingPunct="1">
              <a:spcBef>
                <a:spcPct val="0"/>
              </a:spcBef>
            </a:pPr>
            <a:r>
              <a:rPr lang="en-US" sz="1000" dirty="0">
                <a:latin typeface="Arial" panose="020B0604020202020204" pitchFamily="34" charset="0"/>
                <a:cs typeface="Arial" panose="020B0604020202020204" pitchFamily="34" charset="0"/>
              </a:rPr>
              <a:t>           Best Practices</a:t>
            </a:r>
          </a:p>
          <a:p>
            <a:pPr eaLnBrk="1" hangingPunct="1">
              <a:spcBef>
                <a:spcPct val="0"/>
              </a:spcBef>
            </a:pPr>
            <a:r>
              <a:rPr lang="en-US" sz="1000" dirty="0">
                <a:latin typeface="Arial" panose="020B0604020202020204" pitchFamily="34" charset="0"/>
                <a:cs typeface="Arial" panose="020B0604020202020204" pitchFamily="34" charset="0"/>
              </a:rPr>
              <a:t>           Social Security Work Incentives</a:t>
            </a:r>
          </a:p>
          <a:p>
            <a:pPr eaLnBrk="1" hangingPunct="1">
              <a:spcBef>
                <a:spcPct val="0"/>
              </a:spcBef>
            </a:pPr>
            <a:r>
              <a:rPr lang="en-US" sz="1000" dirty="0">
                <a:latin typeface="Arial" panose="020B0604020202020204" pitchFamily="34" charset="0"/>
                <a:cs typeface="Arial" panose="020B0604020202020204" pitchFamily="34" charset="0"/>
              </a:rPr>
              <a:t>Waiver Support Coordinator</a:t>
            </a:r>
          </a:p>
          <a:p>
            <a:pPr eaLnBrk="1" hangingPunct="1">
              <a:spcBef>
                <a:spcPct val="0"/>
              </a:spcBef>
            </a:pPr>
            <a:r>
              <a:rPr lang="en-US" sz="1000" dirty="0">
                <a:latin typeface="Arial" panose="020B0604020202020204" pitchFamily="34" charset="0"/>
                <a:cs typeface="Arial" panose="020B0604020202020204" pitchFamily="34" charset="0"/>
              </a:rPr>
              <a:t>Person Centered Planning</a:t>
            </a:r>
          </a:p>
          <a:p>
            <a:pPr eaLnBrk="1" hangingPunct="1">
              <a:spcBef>
                <a:spcPct val="0"/>
              </a:spcBef>
            </a:pPr>
            <a:endParaRPr lang="en-US" sz="1000" kern="1200" dirty="0">
              <a:solidFill>
                <a:schemeClr val="tx1"/>
              </a:solidFill>
              <a:effectLst/>
              <a:latin typeface="Arial" panose="020B0604020202020204" pitchFamily="34" charset="0"/>
              <a:cs typeface="Arial" panose="020B0604020202020204" pitchFamily="34" charset="0"/>
            </a:endParaRPr>
          </a:p>
          <a:p>
            <a:pPr eaLnBrk="1" hangingPunct="1">
              <a:spcBef>
                <a:spcPct val="0"/>
              </a:spcBef>
            </a:pPr>
            <a:endParaRPr lang="en-US" sz="1000" dirty="0">
              <a:latin typeface="Arial" panose="020B0604020202020204" pitchFamily="34" charset="0"/>
              <a:cs typeface="Arial" panose="020B0604020202020204" pitchFamily="34" charset="0"/>
            </a:endParaRPr>
          </a:p>
          <a:p>
            <a:pPr eaLnBrk="1" hangingPunct="1">
              <a:spcBef>
                <a:spcPct val="0"/>
              </a:spcBef>
            </a:pPr>
            <a:endParaRPr lang="en-US" sz="1000" dirty="0">
              <a:latin typeface="Arial" charset="0"/>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000" baseline="0" dirty="0"/>
          </a:p>
          <a:p>
            <a:endParaRPr lang="en-US" sz="1000" dirty="0"/>
          </a:p>
        </p:txBody>
      </p:sp>
      <p:sp>
        <p:nvSpPr>
          <p:cNvPr id="9219" name="Slide Number Placeholder 3"/>
          <p:cNvSpPr txBox="1">
            <a:spLocks noGrp="1"/>
          </p:cNvSpPr>
          <p:nvPr/>
        </p:nvSpPr>
        <p:spPr bwMode="auto">
          <a:xfrm>
            <a:off x="3970339" y="8829676"/>
            <a:ext cx="3038475" cy="465138"/>
          </a:xfrm>
          <a:prstGeom prst="rect">
            <a:avLst/>
          </a:prstGeom>
          <a:noFill/>
          <a:ln w="9525">
            <a:noFill/>
            <a:miter lim="800000"/>
            <a:headEnd/>
            <a:tailEnd/>
          </a:ln>
        </p:spPr>
        <p:txBody>
          <a:bodyPr lIns="93167" tIns="46584" rIns="93167" bIns="46584" anchor="b"/>
          <a:lstStyle/>
          <a:p>
            <a:pPr algn="r" defTabSz="931769"/>
            <a:fld id="{528BBF78-D454-4E9B-BF39-F3E33DD93691}" type="slidenum">
              <a:rPr lang="en-US" sz="1200">
                <a:latin typeface="Calibri" pitchFamily="34" charset="0"/>
              </a:rPr>
              <a:pPr algn="r" defTabSz="931769"/>
              <a:t>7</a:t>
            </a:fld>
            <a:endParaRPr lang="en-US" sz="1200" dirty="0">
              <a:latin typeface="Calibri" pitchFamily="34" charset="0"/>
            </a:endParaRPr>
          </a:p>
        </p:txBody>
      </p:sp>
    </p:spTree>
    <p:extLst>
      <p:ext uri="{BB962C8B-B14F-4D97-AF65-F5344CB8AC3E}">
        <p14:creationId xmlns:p14="http://schemas.microsoft.com/office/powerpoint/2010/main" val="27863029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p:cNvSpPr>
            <a:spLocks noGrp="1" noRot="1" noChangeAspect="1" noTextEdit="1"/>
          </p:cNvSpPr>
          <p:nvPr>
            <p:ph type="sldImg"/>
          </p:nvPr>
        </p:nvSpPr>
        <p:spPr bwMode="auto">
          <a:xfrm>
            <a:off x="533400" y="228600"/>
            <a:ext cx="5276850" cy="3957638"/>
          </a:xfrm>
          <a:noFill/>
          <a:ln>
            <a:solidFill>
              <a:srgbClr val="000000"/>
            </a:solidFill>
            <a:miter lim="800000"/>
            <a:headEnd/>
            <a:tailEnd/>
          </a:ln>
        </p:spPr>
      </p:sp>
      <p:sp>
        <p:nvSpPr>
          <p:cNvPr id="9218" name="Notes Placeholder 2"/>
          <p:cNvSpPr>
            <a:spLocks noGrp="1"/>
          </p:cNvSpPr>
          <p:nvPr>
            <p:ph type="body" idx="1"/>
          </p:nvPr>
        </p:nvSpPr>
        <p:spPr>
          <a:noFill/>
          <a:ln/>
        </p:spPr>
        <p:txBody>
          <a:bodyPr/>
          <a:lstStyle/>
          <a:p>
            <a:pPr eaLnBrk="1" hangingPunct="1">
              <a:spcBef>
                <a:spcPct val="0"/>
              </a:spcBef>
            </a:pPr>
            <a:r>
              <a:rPr lang="en-US" sz="1000" b="1" dirty="0">
                <a:latin typeface="Arial" charset="0"/>
                <a:cs typeface="Arial" charset="0"/>
              </a:rPr>
              <a:t>Slide 7</a:t>
            </a:r>
            <a:r>
              <a:rPr lang="en-US" sz="1000" dirty="0">
                <a:latin typeface="Arial" charset="0"/>
                <a:cs typeface="Arial" charset="0"/>
              </a:rPr>
              <a:t>– </a:t>
            </a:r>
            <a:r>
              <a:rPr lang="en-US" sz="1200" b="1" kern="1200" dirty="0">
                <a:solidFill>
                  <a:schemeClr val="tx1"/>
                </a:solidFill>
                <a:effectLst/>
                <a:latin typeface="+mn-lt"/>
                <a:ea typeface="+mn-ea"/>
                <a:cs typeface="+mn-cs"/>
              </a:rPr>
              <a:t>APD Required Course Ratings</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Learner Courses Ratings for Required Courses</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Zero Tolerance:	4.6 out of 5.0</a:t>
            </a:r>
          </a:p>
          <a:p>
            <a:r>
              <a:rPr lang="en-US" sz="1200" kern="1200" dirty="0">
                <a:solidFill>
                  <a:schemeClr val="tx1"/>
                </a:solidFill>
                <a:effectLst/>
                <a:latin typeface="+mn-lt"/>
                <a:ea typeface="+mn-ea"/>
                <a:cs typeface="+mn-cs"/>
              </a:rPr>
              <a:t>Direct Care:		4.7 out of 5.0</a:t>
            </a:r>
          </a:p>
          <a:p>
            <a:r>
              <a:rPr lang="en-US" sz="1200" kern="1200" dirty="0">
                <a:solidFill>
                  <a:schemeClr val="tx1"/>
                </a:solidFill>
                <a:effectLst/>
                <a:latin typeface="+mn-lt"/>
                <a:ea typeface="+mn-ea"/>
                <a:cs typeface="+mn-cs"/>
              </a:rPr>
              <a:t>HIPAA:		4.5 out of 5.0</a:t>
            </a:r>
          </a:p>
          <a:p>
            <a:pPr eaLnBrk="1" hangingPunct="1">
              <a:spcBef>
                <a:spcPct val="0"/>
              </a:spcBef>
            </a:pPr>
            <a:endParaRPr lang="en-US" sz="1000" dirty="0">
              <a:latin typeface="Arial" charset="0"/>
              <a:cs typeface="Arial" charset="0"/>
            </a:endParaRPr>
          </a:p>
        </p:txBody>
      </p:sp>
      <p:sp>
        <p:nvSpPr>
          <p:cNvPr id="9219" name="Slide Number Placeholder 3"/>
          <p:cNvSpPr txBox="1">
            <a:spLocks noGrp="1"/>
          </p:cNvSpPr>
          <p:nvPr/>
        </p:nvSpPr>
        <p:spPr bwMode="auto">
          <a:xfrm>
            <a:off x="3970339" y="8829676"/>
            <a:ext cx="3038475" cy="465138"/>
          </a:xfrm>
          <a:prstGeom prst="rect">
            <a:avLst/>
          </a:prstGeom>
          <a:noFill/>
          <a:ln w="9525">
            <a:noFill/>
            <a:miter lim="800000"/>
            <a:headEnd/>
            <a:tailEnd/>
          </a:ln>
        </p:spPr>
        <p:txBody>
          <a:bodyPr lIns="93167" tIns="46584" rIns="93167" bIns="46584" anchor="b"/>
          <a:lstStyle/>
          <a:p>
            <a:pPr algn="r" defTabSz="931769"/>
            <a:fld id="{528BBF78-D454-4E9B-BF39-F3E33DD93691}" type="slidenum">
              <a:rPr lang="en-US" sz="1200">
                <a:latin typeface="Calibri" pitchFamily="34" charset="0"/>
              </a:rPr>
              <a:pPr algn="r" defTabSz="931769"/>
              <a:t>8</a:t>
            </a:fld>
            <a:endParaRPr lang="en-US" sz="1200" dirty="0">
              <a:latin typeface="Calibri" pitchFamily="34" charset="0"/>
            </a:endParaRPr>
          </a:p>
        </p:txBody>
      </p:sp>
    </p:spTree>
    <p:extLst>
      <p:ext uri="{BB962C8B-B14F-4D97-AF65-F5344CB8AC3E}">
        <p14:creationId xmlns:p14="http://schemas.microsoft.com/office/powerpoint/2010/main" val="24111486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p:cNvSpPr>
            <a:spLocks noGrp="1" noRot="1" noChangeAspect="1" noTextEdit="1"/>
          </p:cNvSpPr>
          <p:nvPr>
            <p:ph type="sldImg"/>
          </p:nvPr>
        </p:nvSpPr>
        <p:spPr bwMode="auto">
          <a:xfrm>
            <a:off x="609600" y="304800"/>
            <a:ext cx="5181600" cy="3886200"/>
          </a:xfrm>
          <a:noFill/>
          <a:ln>
            <a:solidFill>
              <a:srgbClr val="000000"/>
            </a:solidFill>
            <a:miter lim="800000"/>
            <a:headEnd/>
            <a:tailEnd/>
          </a:ln>
        </p:spPr>
      </p:sp>
      <p:sp>
        <p:nvSpPr>
          <p:cNvPr id="9218" name="Notes Placeholder 2"/>
          <p:cNvSpPr>
            <a:spLocks noGrp="1"/>
          </p:cNvSpPr>
          <p:nvPr>
            <p:ph type="body" idx="1"/>
          </p:nvPr>
        </p:nvSpPr>
        <p:spPr>
          <a:xfrm>
            <a:off x="701675" y="4416427"/>
            <a:ext cx="5607050" cy="3584574"/>
          </a:xfrm>
          <a:noFill/>
          <a:ln/>
        </p:spPr>
        <p:txBody>
          <a:bodyPr/>
          <a:lstStyle/>
          <a:p>
            <a:pPr eaLnBrk="1" hangingPunct="1">
              <a:spcBef>
                <a:spcPct val="0"/>
              </a:spcBef>
            </a:pPr>
            <a:r>
              <a:rPr lang="en-US" sz="1000" b="1" dirty="0">
                <a:latin typeface="Arial" charset="0"/>
                <a:cs typeface="Arial" charset="0"/>
              </a:rPr>
              <a:t>Slide 14</a:t>
            </a:r>
            <a:r>
              <a:rPr lang="en-US" sz="1000" dirty="0">
                <a:latin typeface="Arial" charset="0"/>
                <a:cs typeface="Arial" charset="0"/>
              </a:rPr>
              <a:t> –</a:t>
            </a:r>
            <a:r>
              <a:rPr lang="en-US" sz="1000" b="1" u="sng" dirty="0">
                <a:latin typeface="Arial" charset="0"/>
                <a:cs typeface="Arial" charset="0"/>
              </a:rPr>
              <a:t>TRAIN Florida Demonstration</a:t>
            </a:r>
          </a:p>
          <a:p>
            <a:pPr eaLnBrk="1" hangingPunct="1">
              <a:spcBef>
                <a:spcPct val="0"/>
              </a:spcBef>
            </a:pPr>
            <a:endParaRPr lang="en-US" sz="1000" b="1" dirty="0">
              <a:latin typeface="Arial" charset="0"/>
              <a:cs typeface="Arial" charset="0"/>
            </a:endParaRPr>
          </a:p>
          <a:p>
            <a:pPr lvl="0" algn="l"/>
            <a:r>
              <a:rPr lang="en-US" sz="1000" dirty="0">
                <a:latin typeface="Arial" panose="020B0604020202020204" pitchFamily="34" charset="0"/>
                <a:cs typeface="Arial" panose="020B0604020202020204" pitchFamily="34" charset="0"/>
              </a:rPr>
              <a:t>The TRAIN structure offers access &amp; tools to:</a:t>
            </a:r>
            <a:endParaRPr lang="en-US" sz="1000" dirty="0">
              <a:latin typeface="Arial" panose="020B0604020202020204" pitchFamily="34" charset="0"/>
              <a:ea typeface="Tahoma" panose="020B060403050404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en-US" sz="1000" dirty="0">
                <a:solidFill>
                  <a:srgbClr val="C00000"/>
                </a:solidFill>
                <a:latin typeface="Arial" panose="020B0604020202020204" pitchFamily="34" charset="0"/>
                <a:cs typeface="Arial" panose="020B0604020202020204" pitchFamily="34" charset="0"/>
              </a:rPr>
              <a:t>Learners, Course Providers, and Administrators</a:t>
            </a:r>
            <a:endParaRPr lang="en-US" sz="1000" dirty="0">
              <a:latin typeface="Arial" panose="020B0604020202020204" pitchFamily="34" charset="0"/>
              <a:ea typeface="Tahoma" panose="020B0604030504040204" pitchFamily="34" charset="0"/>
              <a:cs typeface="Arial" panose="020B0604020202020204" pitchFamily="34" charset="0"/>
            </a:endParaRPr>
          </a:p>
          <a:p>
            <a:pPr eaLnBrk="1" hangingPunct="1">
              <a:spcBef>
                <a:spcPct val="0"/>
              </a:spcBef>
            </a:pPr>
            <a:endParaRPr lang="en-US" sz="1000" dirty="0">
              <a:latin typeface="Arial" panose="020B0604020202020204" pitchFamily="34" charset="0"/>
              <a:cs typeface="Arial" panose="020B0604020202020204" pitchFamily="34" charset="0"/>
            </a:endParaRPr>
          </a:p>
          <a:p>
            <a:pPr eaLnBrk="1" hangingPunct="1">
              <a:spcBef>
                <a:spcPct val="0"/>
              </a:spcBef>
            </a:pPr>
            <a:r>
              <a:rPr lang="en-US" sz="1000" baseline="0" dirty="0">
                <a:solidFill>
                  <a:srgbClr val="FFFFFF"/>
                </a:solidFill>
                <a:latin typeface="Arial" panose="020B0604020202020204" pitchFamily="34" charset="0"/>
                <a:cs typeface="Arial" panose="020B0604020202020204" pitchFamily="34" charset="0"/>
              </a:rPr>
              <a:t>It is available 24/7 and supports various web browsers</a:t>
            </a:r>
            <a:r>
              <a:rPr lang="en-US" sz="1000" baseline="0" dirty="0">
                <a:solidFill>
                  <a:srgbClr val="FFFFFF"/>
                </a:solidFill>
                <a:latin typeface="Tahoma" pitchFamily="34" charset="0"/>
                <a:cs typeface="Arial" charset="0"/>
              </a:rPr>
              <a:t>.</a:t>
            </a:r>
          </a:p>
          <a:p>
            <a:pPr eaLnBrk="1" hangingPunct="1">
              <a:spcBef>
                <a:spcPct val="0"/>
              </a:spcBef>
            </a:pPr>
            <a:r>
              <a:rPr lang="en-US" sz="1000" baseline="0" dirty="0">
                <a:solidFill>
                  <a:srgbClr val="FFFFFF"/>
                </a:solidFill>
                <a:latin typeface="Tahoma" pitchFamily="34" charset="0"/>
                <a:cs typeface="Arial" charset="0"/>
              </a:rPr>
              <a:t>APD learners will have access to the TRAIN Login page from various APD external web pages.</a:t>
            </a:r>
          </a:p>
          <a:p>
            <a:endParaRPr lang="en-US" sz="1000" dirty="0"/>
          </a:p>
        </p:txBody>
      </p:sp>
      <p:sp>
        <p:nvSpPr>
          <p:cNvPr id="9219" name="Slide Number Placeholder 3"/>
          <p:cNvSpPr txBox="1">
            <a:spLocks noGrp="1"/>
          </p:cNvSpPr>
          <p:nvPr/>
        </p:nvSpPr>
        <p:spPr bwMode="auto">
          <a:xfrm>
            <a:off x="3970339" y="8829676"/>
            <a:ext cx="3038475" cy="465138"/>
          </a:xfrm>
          <a:prstGeom prst="rect">
            <a:avLst/>
          </a:prstGeom>
          <a:noFill/>
          <a:ln w="9525">
            <a:noFill/>
            <a:miter lim="800000"/>
            <a:headEnd/>
            <a:tailEnd/>
          </a:ln>
        </p:spPr>
        <p:txBody>
          <a:bodyPr lIns="93167" tIns="46584" rIns="93167" bIns="46584" anchor="b"/>
          <a:lstStyle/>
          <a:p>
            <a:pPr algn="r" defTabSz="931769"/>
            <a:fld id="{528BBF78-D454-4E9B-BF39-F3E33DD93691}" type="slidenum">
              <a:rPr lang="en-US" sz="1200">
                <a:latin typeface="Calibri" pitchFamily="34" charset="0"/>
              </a:rPr>
              <a:pPr algn="r" defTabSz="931769"/>
              <a:t>9</a:t>
            </a:fld>
            <a:endParaRPr lang="en-US" sz="1200" dirty="0">
              <a:latin typeface="Calibri" pitchFamily="34" charset="0"/>
            </a:endParaRPr>
          </a:p>
        </p:txBody>
      </p:sp>
    </p:spTree>
    <p:extLst>
      <p:ext uri="{BB962C8B-B14F-4D97-AF65-F5344CB8AC3E}">
        <p14:creationId xmlns:p14="http://schemas.microsoft.com/office/powerpoint/2010/main" val="2624017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ontent">
    <p:bg>
      <p:bgPr>
        <a:gradFill flip="none" rotWithShape="1">
          <a:gsLst>
            <a:gs pos="0">
              <a:srgbClr val="167180"/>
            </a:gs>
            <a:gs pos="18000">
              <a:schemeClr val="bg1">
                <a:alpha val="93000"/>
              </a:schemeClr>
            </a:gs>
          </a:gsLst>
          <a:lin ang="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Tahoma" pitchFamily="34" charset="0"/>
                <a:ea typeface="Tahoma" pitchFamily="34" charset="0"/>
                <a:cs typeface="Tahoma" pitchFamily="34" charset="0"/>
              </a:defRPr>
            </a:lvl1pPr>
            <a:lvl2pPr>
              <a:defRPr>
                <a:latin typeface="Tahoma" pitchFamily="34" charset="0"/>
                <a:ea typeface="Tahoma" pitchFamily="34" charset="0"/>
                <a:cs typeface="Tahoma" pitchFamily="34" charset="0"/>
              </a:defRPr>
            </a:lvl2pPr>
            <a:lvl3pPr>
              <a:defRPr>
                <a:latin typeface="Tahoma" pitchFamily="34" charset="0"/>
                <a:ea typeface="Tahoma" pitchFamily="34" charset="0"/>
                <a:cs typeface="Tahoma" pitchFamily="34" charset="0"/>
              </a:defRPr>
            </a:lvl3pPr>
            <a:lvl4pPr>
              <a:defRPr>
                <a:latin typeface="Tahoma" pitchFamily="34" charset="0"/>
                <a:ea typeface="Tahoma" pitchFamily="34" charset="0"/>
                <a:cs typeface="Tahoma" pitchFamily="34" charset="0"/>
              </a:defRPr>
            </a:lvl4pPr>
            <a:lvl5pPr>
              <a:defRPr>
                <a:latin typeface="Tahoma" pitchFamily="34" charset="0"/>
                <a:ea typeface="Tahoma" pitchFamily="34" charset="0"/>
                <a:cs typeface="Tahoma"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A0AF"/>
            </a:gs>
            <a:gs pos="18000">
              <a:schemeClr val="bg1">
                <a:alpha val="93000"/>
              </a:schemeClr>
            </a:gs>
          </a:gsLst>
          <a:lin ang="5400000" scaled="0"/>
          <a:tileRect/>
        </a:gra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pic>
        <p:nvPicPr>
          <p:cNvPr id="3" name="Picture 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85800" y="6207920"/>
            <a:ext cx="1371600" cy="364332"/>
          </a:xfrm>
          <a:prstGeom prst="rect">
            <a:avLst/>
          </a:prstGeom>
        </p:spPr>
      </p:pic>
      <p:sp>
        <p:nvSpPr>
          <p:cNvPr id="4" name="Rectangle 3"/>
          <p:cNvSpPr/>
          <p:nvPr userDrawn="1"/>
        </p:nvSpPr>
        <p:spPr>
          <a:xfrm>
            <a:off x="2057400" y="6391416"/>
            <a:ext cx="6629400" cy="230832"/>
          </a:xfrm>
          <a:prstGeom prst="rect">
            <a:avLst/>
          </a:prstGeom>
        </p:spPr>
        <p:txBody>
          <a:bodyPr wrap="square">
            <a:spAutoFit/>
          </a:bodyPr>
          <a:lstStyle/>
          <a:p>
            <a:r>
              <a:rPr lang="en-US" sz="900" b="1" kern="1200" dirty="0">
                <a:solidFill>
                  <a:schemeClr val="tx1"/>
                </a:solidFill>
                <a:effectLst/>
                <a:latin typeface="Arial" charset="0"/>
                <a:ea typeface="+mn-ea"/>
                <a:cs typeface="Arial" charset="0"/>
              </a:rPr>
              <a:t>The Agency Supports Persons with Developmental Disabilities in Living, Learning, and Working in their Communities.</a:t>
            </a:r>
            <a:endParaRPr lang="en-US" sz="900" dirty="0"/>
          </a:p>
        </p:txBody>
      </p:sp>
    </p:spTree>
  </p:cSld>
  <p:clrMap bg1="lt1" tx1="dk1" bg2="lt2" tx2="dk2" accent1="accent1" accent2="accent2" accent3="accent3" accent4="accent4" accent5="accent5" accent6="accent6" hlink="hlink" folHlink="folHlink"/>
  <p:sldLayoutIdLst>
    <p:sldLayoutId id="2147483658" r:id="rId1"/>
    <p:sldLayoutId id="2147483659" r:id="rId2"/>
  </p:sldLayoutIdLst>
  <p:transition/>
  <p:txStyles>
    <p:titleStyle>
      <a:lvl1pPr algn="ctr" rtl="0" eaLnBrk="0" fontAlgn="base" hangingPunct="0">
        <a:spcBef>
          <a:spcPct val="0"/>
        </a:spcBef>
        <a:spcAft>
          <a:spcPct val="0"/>
        </a:spcAft>
        <a:defRPr sz="4000" kern="1200">
          <a:solidFill>
            <a:schemeClr val="tx1"/>
          </a:solidFill>
          <a:latin typeface="Tahoma" pitchFamily="34" charset="0"/>
          <a:ea typeface="Tahoma" pitchFamily="34" charset="0"/>
          <a:cs typeface="Tahoma" pitchFamily="34" charset="0"/>
        </a:defRPr>
      </a:lvl1pPr>
      <a:lvl2pPr algn="ctr" rtl="0" eaLnBrk="0" fontAlgn="base" hangingPunct="0">
        <a:spcBef>
          <a:spcPct val="0"/>
        </a:spcBef>
        <a:spcAft>
          <a:spcPct val="0"/>
        </a:spcAft>
        <a:defRPr sz="4000">
          <a:solidFill>
            <a:schemeClr val="tx1"/>
          </a:solidFill>
          <a:latin typeface="Tahoma" pitchFamily="34" charset="0"/>
          <a:cs typeface="Tahoma" pitchFamily="34" charset="0"/>
        </a:defRPr>
      </a:lvl2pPr>
      <a:lvl3pPr algn="ctr" rtl="0" eaLnBrk="0" fontAlgn="base" hangingPunct="0">
        <a:spcBef>
          <a:spcPct val="0"/>
        </a:spcBef>
        <a:spcAft>
          <a:spcPct val="0"/>
        </a:spcAft>
        <a:defRPr sz="4000">
          <a:solidFill>
            <a:schemeClr val="tx1"/>
          </a:solidFill>
          <a:latin typeface="Tahoma" pitchFamily="34" charset="0"/>
          <a:cs typeface="Tahoma" pitchFamily="34" charset="0"/>
        </a:defRPr>
      </a:lvl3pPr>
      <a:lvl4pPr algn="ctr" rtl="0" eaLnBrk="0" fontAlgn="base" hangingPunct="0">
        <a:spcBef>
          <a:spcPct val="0"/>
        </a:spcBef>
        <a:spcAft>
          <a:spcPct val="0"/>
        </a:spcAft>
        <a:defRPr sz="4000">
          <a:solidFill>
            <a:schemeClr val="tx1"/>
          </a:solidFill>
          <a:latin typeface="Tahoma" pitchFamily="34" charset="0"/>
          <a:cs typeface="Tahoma" pitchFamily="34" charset="0"/>
        </a:defRPr>
      </a:lvl4pPr>
      <a:lvl5pPr algn="ctr" rtl="0" eaLnBrk="0" fontAlgn="base" hangingPunct="0">
        <a:spcBef>
          <a:spcPct val="0"/>
        </a:spcBef>
        <a:spcAft>
          <a:spcPct val="0"/>
        </a:spcAft>
        <a:defRPr sz="4000">
          <a:solidFill>
            <a:schemeClr val="tx1"/>
          </a:solidFill>
          <a:latin typeface="Tahoma" pitchFamily="34" charset="0"/>
          <a:cs typeface="Tahoma" pitchFamily="34" charset="0"/>
        </a:defRPr>
      </a:lvl5pPr>
      <a:lvl6pPr marL="457200" algn="ctr" rtl="0" fontAlgn="base">
        <a:spcBef>
          <a:spcPct val="0"/>
        </a:spcBef>
        <a:spcAft>
          <a:spcPct val="0"/>
        </a:spcAft>
        <a:defRPr sz="4000">
          <a:solidFill>
            <a:schemeClr val="tx1"/>
          </a:solidFill>
          <a:latin typeface="Tahoma" pitchFamily="34" charset="0"/>
          <a:cs typeface="Tahoma" pitchFamily="34" charset="0"/>
        </a:defRPr>
      </a:lvl6pPr>
      <a:lvl7pPr marL="914400" algn="ctr" rtl="0" fontAlgn="base">
        <a:spcBef>
          <a:spcPct val="0"/>
        </a:spcBef>
        <a:spcAft>
          <a:spcPct val="0"/>
        </a:spcAft>
        <a:defRPr sz="4000">
          <a:solidFill>
            <a:schemeClr val="tx1"/>
          </a:solidFill>
          <a:latin typeface="Tahoma" pitchFamily="34" charset="0"/>
          <a:cs typeface="Tahoma" pitchFamily="34" charset="0"/>
        </a:defRPr>
      </a:lvl7pPr>
      <a:lvl8pPr marL="1371600" algn="ctr" rtl="0" fontAlgn="base">
        <a:spcBef>
          <a:spcPct val="0"/>
        </a:spcBef>
        <a:spcAft>
          <a:spcPct val="0"/>
        </a:spcAft>
        <a:defRPr sz="4000">
          <a:solidFill>
            <a:schemeClr val="tx1"/>
          </a:solidFill>
          <a:latin typeface="Tahoma" pitchFamily="34" charset="0"/>
          <a:cs typeface="Tahoma" pitchFamily="34" charset="0"/>
        </a:defRPr>
      </a:lvl8pPr>
      <a:lvl9pPr marL="1828800" algn="ctr" rtl="0" fontAlgn="base">
        <a:spcBef>
          <a:spcPct val="0"/>
        </a:spcBef>
        <a:spcAft>
          <a:spcPct val="0"/>
        </a:spcAft>
        <a:defRPr sz="4000">
          <a:solidFill>
            <a:schemeClr val="tx1"/>
          </a:solidFill>
          <a:latin typeface="Tahoma" pitchFamily="34" charset="0"/>
          <a:cs typeface="Tahoma"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167180"/>
            </a:gs>
            <a:gs pos="18000">
              <a:schemeClr val="bg1">
                <a:alpha val="93000"/>
              </a:schemeClr>
            </a:gs>
          </a:gsLst>
          <a:lin ang="16200000" scaled="1"/>
          <a:tileRect/>
        </a:gradFill>
        <a:effectLst/>
      </p:bgPr>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65138" y="9906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7" name="Subtitle 2"/>
          <p:cNvSpPr txBox="1">
            <a:spLocks/>
          </p:cNvSpPr>
          <p:nvPr userDrawn="1"/>
        </p:nvSpPr>
        <p:spPr>
          <a:xfrm>
            <a:off x="1371600" y="3200400"/>
            <a:ext cx="6400800" cy="1752600"/>
          </a:xfrm>
          <a:prstGeom prst="rect">
            <a:avLst/>
          </a:prstGeom>
        </p:spPr>
        <p:txBody>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fontAlgn="auto">
              <a:spcAft>
                <a:spcPts val="0"/>
              </a:spcAft>
              <a:defRPr/>
            </a:pPr>
            <a:r>
              <a:rPr lang="en-US" dirty="0"/>
              <a:t>Click to edit Master subtitle style</a:t>
            </a:r>
          </a:p>
        </p:txBody>
      </p:sp>
      <p:pic>
        <p:nvPicPr>
          <p:cNvPr id="18" name="Picture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599" y="121304"/>
            <a:ext cx="2412027" cy="640696"/>
          </a:xfrm>
          <a:prstGeom prst="rect">
            <a:avLst/>
          </a:prstGeom>
        </p:spPr>
      </p:pic>
      <p:sp>
        <p:nvSpPr>
          <p:cNvPr id="19" name="Rectangle 18"/>
          <p:cNvSpPr/>
          <p:nvPr userDrawn="1"/>
        </p:nvSpPr>
        <p:spPr>
          <a:xfrm>
            <a:off x="533400" y="6324600"/>
            <a:ext cx="8153400" cy="261610"/>
          </a:xfrm>
          <a:prstGeom prst="rect">
            <a:avLst/>
          </a:prstGeom>
        </p:spPr>
        <p:txBody>
          <a:bodyPr wrap="square">
            <a:spAutoFit/>
          </a:bodyPr>
          <a:lstStyle/>
          <a:p>
            <a:r>
              <a:rPr lang="en-US" sz="1100" b="1" kern="1200" dirty="0">
                <a:solidFill>
                  <a:schemeClr val="bg1"/>
                </a:solidFill>
                <a:effectLst/>
                <a:latin typeface="Arial" charset="0"/>
                <a:ea typeface="+mn-ea"/>
                <a:cs typeface="Arial" charset="0"/>
              </a:rPr>
              <a:t>The Agency Supports Persons with Developmental Disabilities in Living, Learning, and Working in their Communities.</a:t>
            </a:r>
            <a:endParaRPr lang="en-US" sz="1100" dirty="0">
              <a:solidFill>
                <a:schemeClr val="bg1"/>
              </a:solidFill>
            </a:endParaRPr>
          </a:p>
        </p:txBody>
      </p:sp>
    </p:spTree>
  </p:cSld>
  <p:clrMap bg1="lt1" tx1="dk1" bg2="lt2" tx2="dk2" accent1="accent1" accent2="accent2" accent3="accent3" accent4="accent4" accent5="accent5" accent6="accent6" hlink="hlink" folHlink="folHlink"/>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gif"/><Relationship Id="rId5" Type="http://schemas.openxmlformats.org/officeDocument/2006/relationships/image" Target="../media/image2.gif"/><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hyperlink" Target="https://fl.train.org/DesktopShell.asp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gif"/></Relationships>
</file>

<file path=ppt/slides/_rels/slide11.xml.rels><?xml version="1.0" encoding="UTF-8" standalone="yes"?>
<Relationships xmlns="http://schemas.openxmlformats.org/package/2006/relationships"><Relationship Id="rId3" Type="http://schemas.openxmlformats.org/officeDocument/2006/relationships/hyperlink" Target="https://fl.train.org/DesktopShell.asp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4.gif"/></Relationships>
</file>

<file path=ppt/slides/_rels/slide12.xml.rels><?xml version="1.0" encoding="UTF-8" standalone="yes"?>
<Relationships xmlns="http://schemas.openxmlformats.org/package/2006/relationships"><Relationship Id="rId3" Type="http://schemas.openxmlformats.org/officeDocument/2006/relationships/hyperlink" Target="https://fl.train.org/DesktopShell.asp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4.gif"/></Relationships>
</file>

<file path=ppt/slides/_rels/slide1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hyperlink" Target="mailto:Pamela.London@apdcares.org" TargetMode="External"/></Relationships>
</file>

<file path=ppt/slides/_rels/slide2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7.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3.gif"/></Relationships>
</file>

<file path=ppt/slides/_rels/slide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4.gif"/><Relationship Id="rId7" Type="http://schemas.openxmlformats.org/officeDocument/2006/relationships/diagramColors" Target="../diagrams/colors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fl.train.org/DesktopShell.asp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3.gif"/><Relationship Id="rId4" Type="http://schemas.openxmlformats.org/officeDocument/2006/relationships/image" Target="../media/image4.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492646" cy="615708"/>
          </a:xfrm>
        </p:spPr>
        <p:style>
          <a:lnRef idx="0">
            <a:schemeClr val="accent5"/>
          </a:lnRef>
          <a:fillRef idx="3">
            <a:schemeClr val="accent5"/>
          </a:fillRef>
          <a:effectRef idx="3">
            <a:schemeClr val="accent5"/>
          </a:effectRef>
          <a:fontRef idx="minor">
            <a:schemeClr val="lt1"/>
          </a:fontRef>
        </p:style>
        <p:txBody>
          <a:bodyPr>
            <a:normAutofit/>
          </a:bodyPr>
          <a:lstStyle/>
          <a:p>
            <a:pPr eaLnBrk="1" hangingPunct="1">
              <a:defRPr/>
            </a:pPr>
            <a:r>
              <a:rPr lang="en-US" sz="3200" dirty="0">
                <a:solidFill>
                  <a:srgbClr val="FFFFFF"/>
                </a:solidFill>
                <a:latin typeface="Tahoma" pitchFamily="34" charset="0"/>
                <a:cs typeface="Arial" charset="0"/>
              </a:rPr>
              <a:t> </a:t>
            </a:r>
            <a:r>
              <a:rPr lang="en-US" sz="3200" dirty="0">
                <a:solidFill>
                  <a:srgbClr val="FFFFFF"/>
                </a:solidFill>
                <a:latin typeface="Arial" panose="020B0604020202020204" pitchFamily="34" charset="0"/>
                <a:cs typeface="Arial" panose="020B0604020202020204" pitchFamily="34" charset="0"/>
              </a:rPr>
              <a:t>19</a:t>
            </a:r>
            <a:r>
              <a:rPr lang="en-US" sz="3200" baseline="30000" dirty="0">
                <a:solidFill>
                  <a:srgbClr val="FFFFFF"/>
                </a:solidFill>
                <a:latin typeface="Arial" panose="020B0604020202020204" pitchFamily="34" charset="0"/>
                <a:cs typeface="Arial" panose="020B0604020202020204" pitchFamily="34" charset="0"/>
              </a:rPr>
              <a:t>th</a:t>
            </a:r>
            <a:r>
              <a:rPr lang="en-US" sz="3200" dirty="0">
                <a:solidFill>
                  <a:srgbClr val="FFFFFF"/>
                </a:solidFill>
                <a:latin typeface="Arial" panose="020B0604020202020204" pitchFamily="34" charset="0"/>
                <a:cs typeface="Arial" panose="020B0604020202020204" pitchFamily="34" charset="0"/>
              </a:rPr>
              <a:t> Annual Family Cafe</a:t>
            </a:r>
          </a:p>
        </p:txBody>
      </p:sp>
      <p:sp>
        <p:nvSpPr>
          <p:cNvPr id="9" name="TextBox 8"/>
          <p:cNvSpPr txBox="1">
            <a:spLocks noChangeArrowheads="1"/>
          </p:cNvSpPr>
          <p:nvPr/>
        </p:nvSpPr>
        <p:spPr bwMode="auto">
          <a:xfrm>
            <a:off x="609600" y="2667000"/>
            <a:ext cx="8458200" cy="2246769"/>
          </a:xfrm>
          <a:prstGeom prst="rect">
            <a:avLst/>
          </a:prstGeom>
          <a:noFill/>
          <a:ln w="9525">
            <a:noFill/>
            <a:miter lim="800000"/>
            <a:headEnd/>
            <a:tailEnd/>
          </a:ln>
        </p:spPr>
        <p:txBody>
          <a:bodyPr wrap="square">
            <a:spAutoFit/>
          </a:bodyPr>
          <a:lstStyle/>
          <a:p>
            <a:pPr algn="ctr"/>
            <a:r>
              <a:rPr lang="en-US" sz="3600" b="1" dirty="0">
                <a:solidFill>
                  <a:srgbClr val="00A0AF"/>
                </a:solidFill>
                <a:latin typeface="Arial" panose="020B0604020202020204" pitchFamily="34" charset="0"/>
                <a:cs typeface="Arial" panose="020B0604020202020204" pitchFamily="34" charset="0"/>
              </a:rPr>
              <a:t>Agency for Persons with Disabilities</a:t>
            </a:r>
          </a:p>
          <a:p>
            <a:pPr algn="ctr"/>
            <a:r>
              <a:rPr lang="en-US" sz="3600" b="1" dirty="0">
                <a:solidFill>
                  <a:srgbClr val="00A0AF"/>
                </a:solidFill>
                <a:latin typeface="Arial" panose="020B0604020202020204" pitchFamily="34" charset="0"/>
                <a:cs typeface="Arial" panose="020B0604020202020204" pitchFamily="34" charset="0"/>
              </a:rPr>
              <a:t>TRAIN Florida/Training </a:t>
            </a:r>
          </a:p>
          <a:p>
            <a:pPr algn="ctr"/>
            <a:r>
              <a:rPr lang="en-US" sz="3600" b="1" dirty="0">
                <a:solidFill>
                  <a:srgbClr val="00A0AF"/>
                </a:solidFill>
                <a:latin typeface="Arial" panose="020B0604020202020204" pitchFamily="34" charset="0"/>
                <a:cs typeface="Arial" panose="020B0604020202020204" pitchFamily="34" charset="0"/>
              </a:rPr>
              <a:t>Presentation</a:t>
            </a:r>
          </a:p>
          <a:p>
            <a:pPr algn="ctr"/>
            <a:endParaRPr lang="en-US" sz="3200" dirty="0">
              <a:solidFill>
                <a:srgbClr val="00A0AF"/>
              </a:solidFill>
              <a:latin typeface="Tahoma" pitchFamily="34" charset="0"/>
              <a:cs typeface="Tahoma" pitchFamily="34" charset="0"/>
            </a:endParaRPr>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562600" y="1291936"/>
            <a:ext cx="3505200" cy="1188720"/>
          </a:xfrm>
          <a:prstGeom prst="rect">
            <a:avLst/>
          </a:prstGeom>
        </p:spPr>
        <p:style>
          <a:lnRef idx="1">
            <a:schemeClr val="accent3"/>
          </a:lnRef>
          <a:fillRef idx="2">
            <a:schemeClr val="accent3"/>
          </a:fillRef>
          <a:effectRef idx="1">
            <a:schemeClr val="accent3"/>
          </a:effectRef>
          <a:fontRef idx="minor">
            <a:schemeClr val="dk1"/>
          </a:fontRef>
        </p:style>
      </p:pic>
      <p:pic>
        <p:nvPicPr>
          <p:cNvPr id="5" name="Picture 10" descr="animated_train"/>
          <p:cNvPicPr>
            <a:picLocks noChangeAspect="1" noChangeArrowheads="1" noCrop="1"/>
          </p:cNvPicPr>
          <p:nvPr/>
        </p:nvPicPr>
        <p:blipFill>
          <a:blip r:embed="rId5"/>
          <a:srcRect/>
          <a:stretch>
            <a:fillRect/>
          </a:stretch>
        </p:blipFill>
        <p:spPr bwMode="auto">
          <a:xfrm flipH="1">
            <a:off x="-1219200" y="1363214"/>
            <a:ext cx="1676399" cy="1046163"/>
          </a:xfrm>
          <a:prstGeom prst="rect">
            <a:avLst/>
          </a:prstGeom>
          <a:noFill/>
          <a:ln w="9525">
            <a:noFill/>
            <a:miter lim="800000"/>
            <a:headEnd/>
            <a:tailEnd/>
          </a:ln>
        </p:spPr>
      </p:pic>
      <p:pic>
        <p:nvPicPr>
          <p:cNvPr id="6" name="Picture 5"/>
          <p:cNvPicPr>
            <a:picLocks noChangeAspect="1"/>
          </p:cNvPicPr>
          <p:nvPr/>
        </p:nvPicPr>
        <p:blipFill>
          <a:blip r:embed="rId6"/>
          <a:srcRect/>
          <a:stretch>
            <a:fillRect/>
          </a:stretch>
        </p:blipFill>
        <p:spPr bwMode="auto">
          <a:xfrm>
            <a:off x="7239000" y="4724400"/>
            <a:ext cx="2133600" cy="1169987"/>
          </a:xfrm>
          <a:prstGeom prst="rect">
            <a:avLst/>
          </a:prstGeom>
          <a:noFill/>
          <a:ln w="9525">
            <a:noFill/>
            <a:miter lim="800000"/>
            <a:headEnd/>
            <a:tailEnd/>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subTnLst>
                                    <p:audio>
                                      <p:cMediaNode vol="100000">
                                        <p:cTn display="0" masterRel="sameClick">
                                          <p:stCondLst>
                                            <p:cond evt="begin" delay="0">
                                              <p:tn val="5"/>
                                            </p:cond>
                                          </p:stCondLst>
                                          <p:endCondLst>
                                            <p:cond evt="onStopAudio" delay="0">
                                              <p:tgtEl>
                                                <p:sldTgt/>
                                              </p:tgtEl>
                                            </p:cond>
                                          </p:endCondLst>
                                        </p:cTn>
                                        <p:tgtEl>
                                          <p:sndTgt r:embed="rId3" name="trains019.wav"/>
                                        </p:tgtEl>
                                      </p:cMediaNode>
                                    </p:audio>
                                  </p:subTnLst>
                                </p:cTn>
                              </p:par>
                            </p:childTnLst>
                          </p:cTn>
                        </p:par>
                        <p:par>
                          <p:cTn id="8" fill="hold">
                            <p:stCondLst>
                              <p:cond delay="500"/>
                            </p:stCondLst>
                            <p:childTnLst>
                              <p:par>
                                <p:cTn id="9" presetID="10" presetClass="entr" presetSubtype="0" fill="hold" grpId="0" nodeType="afterEffect">
                                  <p:stCondLst>
                                    <p:cond delay="50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childTnLst>
                                </p:cTn>
                              </p:par>
                              <p:par>
                                <p:cTn id="12" presetID="42" presetClass="path" presetSubtype="0" accel="50000" decel="50000" fill="hold" nodeType="withEffect">
                                  <p:stCondLst>
                                    <p:cond delay="2750"/>
                                  </p:stCondLst>
                                  <p:childTnLst>
                                    <p:animMotion origin="layout" path="M 0.18021 0.00115 L 0.92188 0.00115 " pathEditMode="relative" rAng="0" ptsTypes="AA">
                                      <p:cBhvr>
                                        <p:cTn id="13" dur="3000" fill="hold"/>
                                        <p:tgtEl>
                                          <p:spTgt spid="4"/>
                                        </p:tgtEl>
                                        <p:attrNameLst>
                                          <p:attrName>ppt_x</p:attrName>
                                          <p:attrName>ppt_y</p:attrName>
                                        </p:attrNameLst>
                                      </p:cBhvr>
                                      <p:rCtr x="37083" y="0"/>
                                    </p:animMotion>
                                  </p:childTnLst>
                                </p:cTn>
                              </p:par>
                              <p:par>
                                <p:cTn id="14" presetID="35" presetClass="path" presetSubtype="0" accel="50000" decel="50000" fill="hold" nodeType="withEffect">
                                  <p:stCondLst>
                                    <p:cond delay="0"/>
                                  </p:stCondLst>
                                  <p:childTnLst>
                                    <p:animMotion origin="layout" path="M 0.06285 0.02338 L 1.23785 0.02338 " pathEditMode="relative" rAng="0" ptsTypes="AA">
                                      <p:cBhvr>
                                        <p:cTn id="15" dur="8100" fill="hold"/>
                                        <p:tgtEl>
                                          <p:spTgt spid="5"/>
                                        </p:tgtEl>
                                        <p:attrNameLst>
                                          <p:attrName>ppt_x</p:attrName>
                                          <p:attrName>ppt_y</p:attrName>
                                        </p:attrNameLst>
                                      </p:cBhvr>
                                      <p:rCtr x="58750" y="0"/>
                                    </p:animMotion>
                                  </p:childTnLst>
                                </p:cTn>
                              </p:par>
                            </p:childTnLst>
                          </p:cTn>
                        </p:par>
                        <p:par>
                          <p:cTn id="16" fill="hold">
                            <p:stCondLst>
                              <p:cond delay="8600"/>
                            </p:stCondLst>
                            <p:childTnLst>
                              <p:par>
                                <p:cTn id="17" presetID="42" presetClass="path" presetSubtype="0" accel="40000" decel="41000" fill="hold" nodeType="afterEffect">
                                  <p:stCondLst>
                                    <p:cond delay="500"/>
                                  </p:stCondLst>
                                  <p:childTnLst>
                                    <p:animMotion origin="layout" path="M -0.06684 0.03261 L -1.27517 0.04372 " pathEditMode="relative" rAng="0" ptsTypes="AA">
                                      <p:cBhvr>
                                        <p:cTn id="18" dur="5000" fill="hold"/>
                                        <p:tgtEl>
                                          <p:spTgt spid="6"/>
                                        </p:tgtEl>
                                        <p:attrNameLst>
                                          <p:attrName>ppt_x</p:attrName>
                                          <p:attrName>ppt_y</p:attrName>
                                        </p:attrNameLst>
                                      </p:cBhvr>
                                      <p:rCtr x="-60417" y="55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idx="4294967295"/>
          </p:nvPr>
        </p:nvSpPr>
        <p:spPr>
          <a:xfrm rot="16200000">
            <a:off x="-2664564" y="2943939"/>
            <a:ext cx="6010943" cy="615708"/>
          </a:xfrm>
        </p:spPr>
        <p:style>
          <a:lnRef idx="0">
            <a:schemeClr val="accent5"/>
          </a:lnRef>
          <a:fillRef idx="3">
            <a:schemeClr val="accent5"/>
          </a:fillRef>
          <a:effectRef idx="3">
            <a:schemeClr val="accent5"/>
          </a:effectRef>
          <a:fontRef idx="minor">
            <a:schemeClr val="lt1"/>
          </a:fontRef>
        </p:style>
        <p:txBody>
          <a:bodyPr>
            <a:normAutofit/>
          </a:bodyPr>
          <a:lstStyle/>
          <a:p>
            <a:pPr eaLnBrk="1" hangingPunct="1">
              <a:defRPr/>
            </a:pPr>
            <a:r>
              <a:rPr lang="en-US" sz="2000" dirty="0">
                <a:solidFill>
                  <a:srgbClr val="FFFFFF"/>
                </a:solidFill>
                <a:latin typeface="Arial" panose="020B0604020202020204" pitchFamily="34" charset="0"/>
                <a:cs typeface="Arial" panose="020B0604020202020204" pitchFamily="34" charset="0"/>
              </a:rPr>
              <a:t>TRAIN Florida - Registration</a:t>
            </a:r>
          </a:p>
        </p:txBody>
      </p:sp>
      <p:sp>
        <p:nvSpPr>
          <p:cNvPr id="11" name="Rectangle 5"/>
          <p:cNvSpPr>
            <a:spLocks noChangeArrowheads="1"/>
          </p:cNvSpPr>
          <p:nvPr/>
        </p:nvSpPr>
        <p:spPr bwMode="auto">
          <a:xfrm>
            <a:off x="1676400" y="228600"/>
            <a:ext cx="7010400" cy="954107"/>
          </a:xfrm>
          <a:prstGeom prst="rect">
            <a:avLst/>
          </a:prstGeom>
          <a:noFill/>
          <a:ln w="9525">
            <a:noFill/>
            <a:miter lim="800000"/>
            <a:headEnd/>
            <a:tailEnd/>
          </a:ln>
        </p:spPr>
        <p:txBody>
          <a:bodyPr wrap="square">
            <a:spAutoFit/>
          </a:bodyPr>
          <a:lstStyle/>
          <a:p>
            <a:pPr algn="ctr"/>
            <a:endParaRPr lang="en-US" sz="2800" b="1" u="sng" dirty="0"/>
          </a:p>
          <a:p>
            <a:pPr algn="ctr"/>
            <a:r>
              <a:rPr lang="en-US" sz="2800" b="1" u="sng" dirty="0"/>
              <a:t>How Do I Register for TRAIN Florida</a:t>
            </a:r>
            <a:endParaRPr lang="en-US" sz="2800" b="1" u="sng" dirty="0">
              <a:cs typeface="Tahoma" pitchFamily="34" charset="0"/>
            </a:endParaRPr>
          </a:p>
        </p:txBody>
      </p:sp>
      <p:sp>
        <p:nvSpPr>
          <p:cNvPr id="2" name="Rectangle 1"/>
          <p:cNvSpPr/>
          <p:nvPr/>
        </p:nvSpPr>
        <p:spPr>
          <a:xfrm>
            <a:off x="1752600" y="1565865"/>
            <a:ext cx="6477000" cy="2523768"/>
          </a:xfrm>
          <a:prstGeom prst="rect">
            <a:avLst/>
          </a:prstGeom>
        </p:spPr>
        <p:txBody>
          <a:bodyPr wrap="square">
            <a:spAutoFit/>
          </a:bodyPr>
          <a:lstStyle/>
          <a:p>
            <a:pPr marL="796925" indent="-511175">
              <a:spcAft>
                <a:spcPts val="600"/>
              </a:spcAft>
              <a:buClr>
                <a:srgbClr val="00A0AF"/>
              </a:buClr>
              <a:buFont typeface="Wingdings" panose="05000000000000000000" pitchFamily="2" charset="2"/>
              <a:buChar char="q"/>
            </a:pPr>
            <a:r>
              <a:rPr lang="en-US" sz="1600" dirty="0"/>
              <a:t>Submit a request to apd.lmssupport@apdcares.org</a:t>
            </a:r>
          </a:p>
          <a:p>
            <a:pPr marL="796925" indent="-511175">
              <a:spcAft>
                <a:spcPts val="600"/>
              </a:spcAft>
              <a:buClr>
                <a:srgbClr val="00A0AF"/>
              </a:buClr>
              <a:buFont typeface="Wingdings" panose="05000000000000000000" pitchFamily="2" charset="2"/>
              <a:buChar char="q"/>
            </a:pPr>
            <a:r>
              <a:rPr lang="en-US" sz="1600" dirty="0"/>
              <a:t>Receive confirmation email</a:t>
            </a:r>
          </a:p>
          <a:p>
            <a:pPr marL="796925" indent="-511175">
              <a:spcAft>
                <a:spcPts val="600"/>
              </a:spcAft>
              <a:buClr>
                <a:srgbClr val="00A0AF"/>
              </a:buClr>
              <a:buFont typeface="Wingdings" panose="05000000000000000000" pitchFamily="2" charset="2"/>
              <a:buChar char="q"/>
            </a:pPr>
            <a:r>
              <a:rPr lang="en-US" sz="1600" dirty="0"/>
              <a:t>TRAIN Florida Support Team will set up learner account</a:t>
            </a:r>
          </a:p>
          <a:p>
            <a:pPr marL="796925" indent="-511175">
              <a:spcAft>
                <a:spcPts val="600"/>
              </a:spcAft>
              <a:buClr>
                <a:srgbClr val="00A0AF"/>
              </a:buClr>
              <a:buFont typeface="Wingdings" panose="05000000000000000000" pitchFamily="2" charset="2"/>
              <a:buChar char="q"/>
            </a:pPr>
            <a:r>
              <a:rPr lang="en-US" sz="1600" dirty="0"/>
              <a:t>Learner will receive instructions and set up password</a:t>
            </a:r>
          </a:p>
          <a:p>
            <a:pPr marL="796925" indent="-511175">
              <a:spcAft>
                <a:spcPts val="600"/>
              </a:spcAft>
              <a:buClr>
                <a:srgbClr val="00A0AF"/>
              </a:buClr>
              <a:buFont typeface="Wingdings" panose="05000000000000000000" pitchFamily="2" charset="2"/>
              <a:buChar char="q"/>
            </a:pPr>
            <a:endParaRPr lang="en-US" sz="1600" dirty="0"/>
          </a:p>
          <a:p>
            <a:pPr marL="285750">
              <a:spcAft>
                <a:spcPts val="600"/>
              </a:spcAft>
              <a:buClr>
                <a:srgbClr val="00A0AF"/>
              </a:buClr>
            </a:pPr>
            <a:r>
              <a:rPr lang="en-US" sz="1600" dirty="0"/>
              <a:t>	</a:t>
            </a:r>
            <a:r>
              <a:rPr lang="en-US" sz="1600" dirty="0">
                <a:solidFill>
                  <a:srgbClr val="FF0000"/>
                </a:solidFill>
              </a:rPr>
              <a:t>   DO NOT CREATE YOUR  OWN ACCOUNT</a:t>
            </a:r>
          </a:p>
          <a:p>
            <a:pPr marL="285750">
              <a:spcAft>
                <a:spcPts val="600"/>
              </a:spcAft>
              <a:buClr>
                <a:srgbClr val="00A0AF"/>
              </a:buClr>
            </a:pPr>
            <a:r>
              <a:rPr lang="en-US" sz="1600" dirty="0">
                <a:solidFill>
                  <a:srgbClr val="FF0000"/>
                </a:solidFill>
              </a:rPr>
              <a:t>     DO NOT CONTACT THE PUBLIC HEALTH FOUNDATION OR    	                 THE DEPARTMENT OF HEALTH</a:t>
            </a:r>
          </a:p>
        </p:txBody>
      </p:sp>
      <p:pic>
        <p:nvPicPr>
          <p:cNvPr id="18" name="Picture 17">
            <a:hlinkClick r:id="rId3"/>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05716" y="4565123"/>
            <a:ext cx="3752850" cy="786386"/>
          </a:xfrm>
          <a:prstGeom prst="rect">
            <a:avLst/>
          </a:prstGeom>
        </p:spPr>
      </p:pic>
      <p:sp>
        <p:nvSpPr>
          <p:cNvPr id="19" name="Rectangle 5"/>
          <p:cNvSpPr>
            <a:spLocks noChangeArrowheads="1"/>
          </p:cNvSpPr>
          <p:nvPr/>
        </p:nvSpPr>
        <p:spPr bwMode="auto">
          <a:xfrm>
            <a:off x="1576941" y="5347118"/>
            <a:ext cx="7010400" cy="523220"/>
          </a:xfrm>
          <a:prstGeom prst="rect">
            <a:avLst/>
          </a:prstGeom>
          <a:noFill/>
          <a:ln w="9525">
            <a:noFill/>
            <a:miter lim="800000"/>
            <a:headEnd/>
            <a:tailEnd/>
          </a:ln>
        </p:spPr>
        <p:txBody>
          <a:bodyPr wrap="square">
            <a:spAutoFit/>
          </a:bodyPr>
          <a:lstStyle/>
          <a:p>
            <a:pPr algn="ctr"/>
            <a:r>
              <a:rPr lang="en-US" sz="2800" b="1" dirty="0">
                <a:solidFill>
                  <a:srgbClr val="00A0AF"/>
                </a:solidFill>
              </a:rPr>
              <a:t>Available 24/7</a:t>
            </a:r>
            <a:endParaRPr lang="en-US" sz="2800" b="1" dirty="0">
              <a:solidFill>
                <a:srgbClr val="00A0AF"/>
              </a:solidFill>
              <a:cs typeface="Tahoma" pitchFamily="34" charset="0"/>
            </a:endParaRPr>
          </a:p>
        </p:txBody>
      </p:sp>
    </p:spTree>
    <p:extLst>
      <p:ext uri="{BB962C8B-B14F-4D97-AF65-F5344CB8AC3E}">
        <p14:creationId xmlns:p14="http://schemas.microsoft.com/office/powerpoint/2010/main" val="3802051251"/>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idx="4294967295"/>
          </p:nvPr>
        </p:nvSpPr>
        <p:spPr>
          <a:xfrm rot="16200000">
            <a:off x="-2469017" y="2920902"/>
            <a:ext cx="6010943" cy="615708"/>
          </a:xfrm>
        </p:spPr>
        <p:style>
          <a:lnRef idx="0">
            <a:schemeClr val="accent5"/>
          </a:lnRef>
          <a:fillRef idx="3">
            <a:schemeClr val="accent5"/>
          </a:fillRef>
          <a:effectRef idx="3">
            <a:schemeClr val="accent5"/>
          </a:effectRef>
          <a:fontRef idx="minor">
            <a:schemeClr val="lt1"/>
          </a:fontRef>
        </p:style>
        <p:txBody>
          <a:bodyPr>
            <a:normAutofit/>
          </a:bodyPr>
          <a:lstStyle/>
          <a:p>
            <a:pPr eaLnBrk="1" hangingPunct="1">
              <a:defRPr/>
            </a:pPr>
            <a:r>
              <a:rPr lang="en-US" sz="2000" dirty="0">
                <a:solidFill>
                  <a:srgbClr val="FFFFFF"/>
                </a:solidFill>
                <a:latin typeface="Arial" panose="020B0604020202020204" pitchFamily="34" charset="0"/>
                <a:cs typeface="Arial" panose="020B0604020202020204" pitchFamily="34" charset="0"/>
              </a:rPr>
              <a:t>Registering New </a:t>
            </a:r>
            <a:r>
              <a:rPr lang="en-US" sz="2000">
                <a:solidFill>
                  <a:srgbClr val="FFFFFF"/>
                </a:solidFill>
                <a:latin typeface="Arial" panose="020B0604020202020204" pitchFamily="34" charset="0"/>
                <a:cs typeface="Arial" panose="020B0604020202020204" pitchFamily="34" charset="0"/>
              </a:rPr>
              <a:t>Perspective Employees</a:t>
            </a:r>
            <a:endParaRPr lang="en-US" sz="2000" dirty="0">
              <a:solidFill>
                <a:srgbClr val="FFFFFF"/>
              </a:solidFill>
              <a:latin typeface="Arial" panose="020B0604020202020204" pitchFamily="34" charset="0"/>
              <a:cs typeface="Arial" panose="020B0604020202020204" pitchFamily="34" charset="0"/>
            </a:endParaRPr>
          </a:p>
        </p:txBody>
      </p:sp>
      <p:sp>
        <p:nvSpPr>
          <p:cNvPr id="11" name="Rectangle 5"/>
          <p:cNvSpPr>
            <a:spLocks noChangeArrowheads="1"/>
          </p:cNvSpPr>
          <p:nvPr/>
        </p:nvSpPr>
        <p:spPr bwMode="auto">
          <a:xfrm>
            <a:off x="1752600" y="223284"/>
            <a:ext cx="7010400" cy="954107"/>
          </a:xfrm>
          <a:prstGeom prst="rect">
            <a:avLst/>
          </a:prstGeom>
          <a:noFill/>
          <a:ln w="9525">
            <a:noFill/>
            <a:miter lim="800000"/>
            <a:headEnd/>
            <a:tailEnd/>
          </a:ln>
        </p:spPr>
        <p:txBody>
          <a:bodyPr wrap="square">
            <a:spAutoFit/>
          </a:bodyPr>
          <a:lstStyle/>
          <a:p>
            <a:pPr algn="ctr"/>
            <a:r>
              <a:rPr lang="en-US" sz="2800" b="1" u="sng" dirty="0"/>
              <a:t>Requirements for Registering New Perspective </a:t>
            </a:r>
            <a:r>
              <a:rPr lang="en-US" sz="2800" b="1" u="sng" dirty="0">
                <a:cs typeface="Tahoma" pitchFamily="34" charset="0"/>
              </a:rPr>
              <a:t>Employees</a:t>
            </a:r>
          </a:p>
        </p:txBody>
      </p:sp>
      <p:pic>
        <p:nvPicPr>
          <p:cNvPr id="18" name="Picture 17">
            <a:hlinkClick r:id="rId3"/>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00400" y="4560732"/>
            <a:ext cx="3752850" cy="786386"/>
          </a:xfrm>
          <a:prstGeom prst="rect">
            <a:avLst/>
          </a:prstGeom>
        </p:spPr>
      </p:pic>
      <p:sp>
        <p:nvSpPr>
          <p:cNvPr id="19" name="Rectangle 5"/>
          <p:cNvSpPr>
            <a:spLocks noChangeArrowheads="1"/>
          </p:cNvSpPr>
          <p:nvPr/>
        </p:nvSpPr>
        <p:spPr bwMode="auto">
          <a:xfrm>
            <a:off x="1576941" y="5347118"/>
            <a:ext cx="7010400" cy="523220"/>
          </a:xfrm>
          <a:prstGeom prst="rect">
            <a:avLst/>
          </a:prstGeom>
          <a:noFill/>
          <a:ln w="9525">
            <a:noFill/>
            <a:miter lim="800000"/>
            <a:headEnd/>
            <a:tailEnd/>
          </a:ln>
        </p:spPr>
        <p:txBody>
          <a:bodyPr wrap="square">
            <a:spAutoFit/>
          </a:bodyPr>
          <a:lstStyle/>
          <a:p>
            <a:pPr algn="ctr"/>
            <a:r>
              <a:rPr lang="en-US" sz="2800" b="1" dirty="0">
                <a:solidFill>
                  <a:srgbClr val="00A0AF"/>
                </a:solidFill>
              </a:rPr>
              <a:t>Available 24/7</a:t>
            </a:r>
            <a:endParaRPr lang="en-US" sz="2800" b="1" dirty="0">
              <a:solidFill>
                <a:srgbClr val="00A0AF"/>
              </a:solidFill>
              <a:cs typeface="Tahoma" pitchFamily="34" charset="0"/>
            </a:endParaRPr>
          </a:p>
        </p:txBody>
      </p:sp>
      <p:sp>
        <p:nvSpPr>
          <p:cNvPr id="3" name="TextBox 2"/>
          <p:cNvSpPr txBox="1"/>
          <p:nvPr/>
        </p:nvSpPr>
        <p:spPr>
          <a:xfrm>
            <a:off x="2286000" y="1600200"/>
            <a:ext cx="5600700" cy="2893100"/>
          </a:xfrm>
          <a:prstGeom prst="rect">
            <a:avLst/>
          </a:prstGeom>
          <a:noFill/>
        </p:spPr>
        <p:txBody>
          <a:bodyPr wrap="square" rtlCol="0">
            <a:spAutoFit/>
          </a:bodyPr>
          <a:lstStyle/>
          <a:p>
            <a:pPr marL="796925" indent="-511175">
              <a:spcAft>
                <a:spcPts val="600"/>
              </a:spcAft>
              <a:buClr>
                <a:srgbClr val="00A0AF"/>
              </a:buClr>
              <a:buFont typeface="Wingdings" panose="05000000000000000000" pitchFamily="2" charset="2"/>
              <a:buChar char="q"/>
            </a:pPr>
            <a:r>
              <a:rPr lang="en-US" dirty="0"/>
              <a:t>Only prospective employees are authorized to create a TRAIN Florida Learner Account</a:t>
            </a:r>
          </a:p>
          <a:p>
            <a:pPr marL="796925" indent="-511175">
              <a:spcAft>
                <a:spcPts val="600"/>
              </a:spcAft>
              <a:buClr>
                <a:srgbClr val="00A0AF"/>
              </a:buClr>
              <a:buFont typeface="Wingdings" panose="05000000000000000000" pitchFamily="2" charset="2"/>
              <a:buChar char="q"/>
            </a:pPr>
            <a:r>
              <a:rPr lang="en-US" dirty="0"/>
              <a:t>Must have an individual valid email account</a:t>
            </a:r>
          </a:p>
          <a:p>
            <a:pPr marL="796925" indent="-511175">
              <a:spcAft>
                <a:spcPts val="600"/>
              </a:spcAft>
              <a:buClr>
                <a:srgbClr val="00A0AF"/>
              </a:buClr>
              <a:buFont typeface="Wingdings" panose="05000000000000000000" pitchFamily="2" charset="2"/>
              <a:buChar char="q"/>
            </a:pPr>
            <a:r>
              <a:rPr lang="en-US" dirty="0"/>
              <a:t>Employees only need one TRAIN Florida learner account</a:t>
            </a:r>
          </a:p>
          <a:p>
            <a:pPr marL="796925" indent="-511175">
              <a:spcAft>
                <a:spcPts val="600"/>
              </a:spcAft>
              <a:buClr>
                <a:srgbClr val="00A0AF"/>
              </a:buClr>
              <a:buFont typeface="Wingdings" panose="05000000000000000000" pitchFamily="2" charset="2"/>
              <a:buChar char="q"/>
            </a:pPr>
            <a:r>
              <a:rPr lang="en-US" dirty="0"/>
              <a:t>Provider will provide the prospective employee with the learner account creation information and instructions</a:t>
            </a:r>
          </a:p>
          <a:p>
            <a:pPr marL="796925" indent="-511175">
              <a:spcAft>
                <a:spcPts val="600"/>
              </a:spcAft>
              <a:buClr>
                <a:srgbClr val="00A0AF"/>
              </a:buClr>
              <a:buFont typeface="Wingdings" panose="05000000000000000000" pitchFamily="2" charset="2"/>
              <a:buChar char="q"/>
            </a:pPr>
            <a:endParaRPr lang="en-US" dirty="0"/>
          </a:p>
        </p:txBody>
      </p:sp>
    </p:spTree>
    <p:extLst>
      <p:ext uri="{BB962C8B-B14F-4D97-AF65-F5344CB8AC3E}">
        <p14:creationId xmlns:p14="http://schemas.microsoft.com/office/powerpoint/2010/main" val="3833254616"/>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idx="4294967295"/>
          </p:nvPr>
        </p:nvSpPr>
        <p:spPr>
          <a:xfrm rot="16200000">
            <a:off x="-2573792" y="2920902"/>
            <a:ext cx="6010943" cy="615708"/>
          </a:xfrm>
        </p:spPr>
        <p:style>
          <a:lnRef idx="0">
            <a:schemeClr val="accent5"/>
          </a:lnRef>
          <a:fillRef idx="3">
            <a:schemeClr val="accent5"/>
          </a:fillRef>
          <a:effectRef idx="3">
            <a:schemeClr val="accent5"/>
          </a:effectRef>
          <a:fontRef idx="minor">
            <a:schemeClr val="lt1"/>
          </a:fontRef>
        </p:style>
        <p:txBody>
          <a:bodyPr>
            <a:normAutofit/>
          </a:bodyPr>
          <a:lstStyle/>
          <a:p>
            <a:pPr eaLnBrk="1" hangingPunct="1">
              <a:defRPr/>
            </a:pPr>
            <a:r>
              <a:rPr lang="en-US" sz="2000" dirty="0">
                <a:solidFill>
                  <a:srgbClr val="FFFFFF"/>
                </a:solidFill>
                <a:latin typeface="Arial" panose="020B0604020202020204" pitchFamily="34" charset="0"/>
                <a:cs typeface="Arial" panose="020B0604020202020204" pitchFamily="34" charset="0"/>
              </a:rPr>
              <a:t>Registering New Perspective Employees</a:t>
            </a:r>
          </a:p>
        </p:txBody>
      </p:sp>
      <p:sp>
        <p:nvSpPr>
          <p:cNvPr id="11" name="Rectangle 5"/>
          <p:cNvSpPr>
            <a:spLocks noChangeArrowheads="1"/>
          </p:cNvSpPr>
          <p:nvPr/>
        </p:nvSpPr>
        <p:spPr bwMode="auto">
          <a:xfrm>
            <a:off x="1752600" y="223284"/>
            <a:ext cx="7010400" cy="954107"/>
          </a:xfrm>
          <a:prstGeom prst="rect">
            <a:avLst/>
          </a:prstGeom>
          <a:noFill/>
          <a:ln w="9525">
            <a:noFill/>
            <a:miter lim="800000"/>
            <a:headEnd/>
            <a:tailEnd/>
          </a:ln>
        </p:spPr>
        <p:txBody>
          <a:bodyPr wrap="square">
            <a:spAutoFit/>
          </a:bodyPr>
          <a:lstStyle/>
          <a:p>
            <a:pPr algn="ctr"/>
            <a:r>
              <a:rPr lang="en-US" sz="2800" b="1" u="sng" dirty="0"/>
              <a:t>Registering New Perspective</a:t>
            </a:r>
          </a:p>
          <a:p>
            <a:pPr algn="ctr"/>
            <a:r>
              <a:rPr lang="en-US" sz="2800" b="1" u="sng" dirty="0">
                <a:cs typeface="Tahoma" pitchFamily="34" charset="0"/>
              </a:rPr>
              <a:t>Employees</a:t>
            </a:r>
          </a:p>
        </p:txBody>
      </p:sp>
      <p:pic>
        <p:nvPicPr>
          <p:cNvPr id="18" name="Picture 17">
            <a:hlinkClick r:id="rId3"/>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05716" y="4565123"/>
            <a:ext cx="3752850" cy="786386"/>
          </a:xfrm>
          <a:prstGeom prst="rect">
            <a:avLst/>
          </a:prstGeom>
        </p:spPr>
      </p:pic>
      <p:sp>
        <p:nvSpPr>
          <p:cNvPr id="19" name="Rectangle 5"/>
          <p:cNvSpPr>
            <a:spLocks noChangeArrowheads="1"/>
          </p:cNvSpPr>
          <p:nvPr/>
        </p:nvSpPr>
        <p:spPr bwMode="auto">
          <a:xfrm>
            <a:off x="1576941" y="5347118"/>
            <a:ext cx="7010400" cy="523220"/>
          </a:xfrm>
          <a:prstGeom prst="rect">
            <a:avLst/>
          </a:prstGeom>
          <a:noFill/>
          <a:ln w="9525">
            <a:noFill/>
            <a:miter lim="800000"/>
            <a:headEnd/>
            <a:tailEnd/>
          </a:ln>
        </p:spPr>
        <p:txBody>
          <a:bodyPr wrap="square">
            <a:spAutoFit/>
          </a:bodyPr>
          <a:lstStyle/>
          <a:p>
            <a:pPr algn="ctr"/>
            <a:r>
              <a:rPr lang="en-US" sz="2800" b="1" dirty="0">
                <a:solidFill>
                  <a:srgbClr val="00A0AF"/>
                </a:solidFill>
              </a:rPr>
              <a:t>Available 24/7</a:t>
            </a:r>
            <a:endParaRPr lang="en-US" sz="2800" b="1" dirty="0">
              <a:solidFill>
                <a:srgbClr val="00A0AF"/>
              </a:solidFill>
              <a:cs typeface="Tahoma" pitchFamily="34" charset="0"/>
            </a:endParaRPr>
          </a:p>
        </p:txBody>
      </p:sp>
      <p:sp>
        <p:nvSpPr>
          <p:cNvPr id="3" name="TextBox 2"/>
          <p:cNvSpPr txBox="1"/>
          <p:nvPr/>
        </p:nvSpPr>
        <p:spPr>
          <a:xfrm>
            <a:off x="2438400" y="2133600"/>
            <a:ext cx="5448300" cy="1431161"/>
          </a:xfrm>
          <a:prstGeom prst="rect">
            <a:avLst/>
          </a:prstGeom>
          <a:noFill/>
        </p:spPr>
        <p:txBody>
          <a:bodyPr wrap="square" rtlCol="0">
            <a:spAutoFit/>
          </a:bodyPr>
          <a:lstStyle/>
          <a:p>
            <a:pPr marL="796925" indent="-511175">
              <a:spcAft>
                <a:spcPts val="600"/>
              </a:spcAft>
              <a:buClr>
                <a:srgbClr val="00A0AF"/>
              </a:buClr>
              <a:buFont typeface="Wingdings" panose="05000000000000000000" pitchFamily="2" charset="2"/>
              <a:buChar char="q"/>
            </a:pPr>
            <a:r>
              <a:rPr lang="en-US" dirty="0"/>
              <a:t>Create a TRAIN Florida account</a:t>
            </a:r>
          </a:p>
          <a:p>
            <a:pPr marL="796925" indent="-511175">
              <a:spcAft>
                <a:spcPts val="600"/>
              </a:spcAft>
              <a:buClr>
                <a:srgbClr val="00A0AF"/>
              </a:buClr>
              <a:buFont typeface="Wingdings" panose="05000000000000000000" pitchFamily="2" charset="2"/>
              <a:buChar char="q"/>
            </a:pPr>
            <a:r>
              <a:rPr lang="en-US" dirty="0"/>
              <a:t>Locate, register, and complete courses</a:t>
            </a:r>
          </a:p>
          <a:p>
            <a:pPr marL="796925" indent="-511175">
              <a:spcAft>
                <a:spcPts val="600"/>
              </a:spcAft>
              <a:buClr>
                <a:srgbClr val="00A0AF"/>
              </a:buClr>
              <a:buFont typeface="Wingdings" panose="05000000000000000000" pitchFamily="2" charset="2"/>
              <a:buChar char="q"/>
            </a:pPr>
            <a:r>
              <a:rPr lang="en-US" dirty="0"/>
              <a:t>Complete the APD required courses</a:t>
            </a:r>
          </a:p>
          <a:p>
            <a:pPr marL="796925" indent="-511175">
              <a:spcAft>
                <a:spcPts val="600"/>
              </a:spcAft>
              <a:buClr>
                <a:srgbClr val="00A0AF"/>
              </a:buClr>
              <a:buFont typeface="Wingdings" panose="05000000000000000000" pitchFamily="2" charset="2"/>
              <a:buChar char="q"/>
            </a:pPr>
            <a:r>
              <a:rPr lang="en-US" dirty="0"/>
              <a:t>Provide Agency with a transcript</a:t>
            </a:r>
          </a:p>
        </p:txBody>
      </p:sp>
    </p:spTree>
    <p:extLst>
      <p:ext uri="{BB962C8B-B14F-4D97-AF65-F5344CB8AC3E}">
        <p14:creationId xmlns:p14="http://schemas.microsoft.com/office/powerpoint/2010/main" val="1612014678"/>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rot="16200000">
            <a:off x="-2621417" y="2915122"/>
            <a:ext cx="6010943" cy="615708"/>
          </a:xfrm>
        </p:spPr>
        <p:style>
          <a:lnRef idx="0">
            <a:schemeClr val="accent5"/>
          </a:lnRef>
          <a:fillRef idx="3">
            <a:schemeClr val="accent5"/>
          </a:fillRef>
          <a:effectRef idx="3">
            <a:schemeClr val="accent5"/>
          </a:effectRef>
          <a:fontRef idx="minor">
            <a:schemeClr val="lt1"/>
          </a:fontRef>
        </p:style>
        <p:txBody>
          <a:bodyPr>
            <a:normAutofit/>
          </a:bodyPr>
          <a:lstStyle/>
          <a:p>
            <a:pPr eaLnBrk="1" hangingPunct="1">
              <a:defRPr/>
            </a:pPr>
            <a:r>
              <a:rPr lang="en-US" sz="2400" dirty="0">
                <a:solidFill>
                  <a:srgbClr val="FFFFFF"/>
                </a:solidFill>
                <a:latin typeface="Tahoma" pitchFamily="34" charset="0"/>
                <a:cs typeface="Arial" charset="0"/>
              </a:rPr>
              <a:t> </a:t>
            </a:r>
            <a:r>
              <a:rPr lang="en-US" sz="2400" dirty="0">
                <a:solidFill>
                  <a:srgbClr val="FFFFFF"/>
                </a:solidFill>
                <a:latin typeface="Arial" panose="020B0604020202020204" pitchFamily="34" charset="0"/>
                <a:cs typeface="Arial" panose="020B0604020202020204" pitchFamily="34" charset="0"/>
              </a:rPr>
              <a:t>Trends and Conditions</a:t>
            </a:r>
          </a:p>
        </p:txBody>
      </p:sp>
      <p:sp>
        <p:nvSpPr>
          <p:cNvPr id="8197" name="Rectangle 8"/>
          <p:cNvSpPr>
            <a:spLocks noChangeArrowheads="1"/>
          </p:cNvSpPr>
          <p:nvPr/>
        </p:nvSpPr>
        <p:spPr bwMode="auto">
          <a:xfrm>
            <a:off x="533400" y="1676399"/>
            <a:ext cx="7924800" cy="6447919"/>
          </a:xfrm>
          <a:prstGeom prst="rect">
            <a:avLst/>
          </a:prstGeom>
          <a:noFill/>
          <a:ln w="9525">
            <a:noFill/>
            <a:miter lim="800000"/>
            <a:headEnd/>
            <a:tailEnd/>
          </a:ln>
        </p:spPr>
        <p:txBody>
          <a:bodyPr wrap="square">
            <a:spAutoFit/>
          </a:bodyPr>
          <a:lstStyle/>
          <a:p>
            <a:pPr algn="ctr"/>
            <a:r>
              <a:rPr lang="en-US" sz="2800" dirty="0"/>
              <a:t>      </a:t>
            </a:r>
          </a:p>
          <a:p>
            <a:pPr algn="ctr"/>
            <a:endParaRPr lang="en-US" sz="2800" b="1" u="sng" dirty="0"/>
          </a:p>
          <a:p>
            <a:pPr algn="ctr"/>
            <a:endParaRPr lang="en-US" sz="2800" b="1" u="sng" dirty="0"/>
          </a:p>
          <a:p>
            <a:pPr algn="ctr"/>
            <a:endParaRPr lang="en-US" sz="2800" b="1" u="sng" dirty="0"/>
          </a:p>
          <a:p>
            <a:pPr algn="ctr"/>
            <a:endParaRPr lang="en-US" sz="2800" b="1" u="sng" dirty="0"/>
          </a:p>
          <a:p>
            <a:pPr algn="ctr"/>
            <a:endParaRPr lang="en-US" sz="2800" b="1" u="sng" dirty="0"/>
          </a:p>
          <a:p>
            <a:pPr algn="ctr"/>
            <a:endParaRPr lang="en-US" sz="2800" b="1" u="sng" dirty="0"/>
          </a:p>
          <a:p>
            <a:pPr algn="ctr"/>
            <a:endParaRPr lang="en-US" sz="2800" b="1" u="sng" dirty="0"/>
          </a:p>
          <a:p>
            <a:pPr algn="ctr"/>
            <a:endParaRPr lang="en-US" sz="2800" b="1" u="sng" dirty="0"/>
          </a:p>
          <a:p>
            <a:pPr algn="ctr"/>
            <a:endParaRPr lang="en-US" sz="2800" b="1" u="sng" dirty="0"/>
          </a:p>
          <a:p>
            <a:pPr algn="ctr"/>
            <a:endParaRPr lang="en-US" sz="2800" b="1" u="sng" dirty="0"/>
          </a:p>
          <a:p>
            <a:pPr algn="ctr"/>
            <a:r>
              <a:rPr lang="en-US" sz="2800" b="1" u="sng" dirty="0"/>
              <a:t>      </a:t>
            </a:r>
          </a:p>
          <a:p>
            <a:pPr algn="ctr"/>
            <a:r>
              <a:rPr lang="en-US" sz="2800" b="1" u="sng" dirty="0"/>
              <a:t> </a:t>
            </a:r>
            <a:endParaRPr lang="en-US" b="1" dirty="0"/>
          </a:p>
          <a:p>
            <a:pPr algn="ctr"/>
            <a:r>
              <a:rPr lang="en-US" dirty="0"/>
              <a:t> </a:t>
            </a:r>
          </a:p>
          <a:p>
            <a:pPr marL="233363">
              <a:spcBef>
                <a:spcPts val="600"/>
              </a:spcBef>
              <a:spcAft>
                <a:spcPts val="600"/>
              </a:spcAft>
              <a:buClr>
                <a:srgbClr val="00A0AF"/>
              </a:buClr>
            </a:pPr>
            <a:endParaRPr lang="en-US" sz="2600" dirty="0"/>
          </a:p>
        </p:txBody>
      </p:sp>
      <p:sp>
        <p:nvSpPr>
          <p:cNvPr id="7" name="Rectangle 2"/>
          <p:cNvSpPr>
            <a:spLocks noChangeArrowheads="1"/>
          </p:cNvSpPr>
          <p:nvPr/>
        </p:nvSpPr>
        <p:spPr bwMode="auto">
          <a:xfrm>
            <a:off x="2959100" y="3645885"/>
            <a:ext cx="12242800"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 name="Rectangle 1"/>
          <p:cNvSpPr>
            <a:spLocks noChangeArrowheads="1"/>
          </p:cNvSpPr>
          <p:nvPr/>
        </p:nvSpPr>
        <p:spPr bwMode="auto">
          <a:xfrm>
            <a:off x="2349500" y="3476608"/>
            <a:ext cx="1285240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 name="Rectangle 2"/>
          <p:cNvSpPr/>
          <p:nvPr/>
        </p:nvSpPr>
        <p:spPr>
          <a:xfrm>
            <a:off x="2438400" y="1828800"/>
            <a:ext cx="5181600" cy="2893100"/>
          </a:xfrm>
          <a:prstGeom prst="rect">
            <a:avLst/>
          </a:prstGeom>
        </p:spPr>
        <p:txBody>
          <a:bodyPr wrap="square">
            <a:spAutoFit/>
          </a:bodyPr>
          <a:lstStyle/>
          <a:p>
            <a:pPr marL="285750">
              <a:spcAft>
                <a:spcPts val="600"/>
              </a:spcAft>
              <a:buClr>
                <a:srgbClr val="00A0AF"/>
              </a:buClr>
            </a:pPr>
            <a:r>
              <a:rPr lang="en-US" sz="2400" u="sng" dirty="0"/>
              <a:t>TRENDS AND CONDITIONS</a:t>
            </a:r>
          </a:p>
          <a:p>
            <a:pPr marL="796925" indent="-511175">
              <a:spcAft>
                <a:spcPts val="600"/>
              </a:spcAft>
              <a:buClr>
                <a:srgbClr val="00A0AF"/>
              </a:buClr>
              <a:buFont typeface="Wingdings" panose="05000000000000000000" pitchFamily="2" charset="2"/>
              <a:buChar char="q"/>
            </a:pPr>
            <a:endParaRPr lang="en-US" sz="2400" dirty="0"/>
          </a:p>
          <a:p>
            <a:pPr marL="796925" indent="-511175">
              <a:spcAft>
                <a:spcPts val="600"/>
              </a:spcAft>
              <a:buClr>
                <a:srgbClr val="00A0AF"/>
              </a:buClr>
              <a:buFont typeface="Wingdings" panose="05000000000000000000" pitchFamily="2" charset="2"/>
              <a:buChar char="q"/>
            </a:pPr>
            <a:r>
              <a:rPr lang="en-US" sz="2000" dirty="0"/>
              <a:t>Creating learner accounts</a:t>
            </a:r>
          </a:p>
          <a:p>
            <a:pPr marL="796925" indent="-511175">
              <a:spcAft>
                <a:spcPts val="600"/>
              </a:spcAft>
              <a:buClr>
                <a:srgbClr val="00A0AF"/>
              </a:buClr>
              <a:buFont typeface="Wingdings" panose="05000000000000000000" pitchFamily="2" charset="2"/>
              <a:buChar char="q"/>
            </a:pPr>
            <a:r>
              <a:rPr lang="en-US" sz="2000" dirty="0"/>
              <a:t>Multiple accounts</a:t>
            </a:r>
          </a:p>
          <a:p>
            <a:pPr marL="796925" indent="-511175">
              <a:spcAft>
                <a:spcPts val="600"/>
              </a:spcAft>
              <a:buClr>
                <a:srgbClr val="00A0AF"/>
              </a:buClr>
              <a:buFont typeface="Wingdings" panose="05000000000000000000" pitchFamily="2" charset="2"/>
              <a:buChar char="q"/>
            </a:pPr>
            <a:r>
              <a:rPr lang="en-US" sz="2000" dirty="0"/>
              <a:t>Self-creating staff accounts</a:t>
            </a:r>
          </a:p>
          <a:p>
            <a:pPr marL="796925" indent="-511175">
              <a:spcAft>
                <a:spcPts val="600"/>
              </a:spcAft>
              <a:buClr>
                <a:srgbClr val="00A0AF"/>
              </a:buClr>
              <a:buFont typeface="Wingdings" panose="05000000000000000000" pitchFamily="2" charset="2"/>
              <a:buChar char="q"/>
            </a:pPr>
            <a:r>
              <a:rPr lang="en-US" sz="2000" dirty="0"/>
              <a:t>Learner batch upload spreadsheets</a:t>
            </a:r>
          </a:p>
          <a:p>
            <a:pPr marL="796925" indent="-511175">
              <a:spcAft>
                <a:spcPts val="600"/>
              </a:spcAft>
              <a:buClr>
                <a:srgbClr val="00A0AF"/>
              </a:buClr>
              <a:buFont typeface="Wingdings" panose="05000000000000000000" pitchFamily="2" charset="2"/>
              <a:buChar char="q"/>
            </a:pPr>
            <a:endParaRPr lang="en-US" sz="2400"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33600" y="304800"/>
            <a:ext cx="5638800" cy="990600"/>
          </a:xfrm>
          <a:prstGeom prst="rect">
            <a:avLst/>
          </a:prstGeom>
        </p:spPr>
      </p:pic>
    </p:spTree>
    <p:extLst>
      <p:ext uri="{BB962C8B-B14F-4D97-AF65-F5344CB8AC3E}">
        <p14:creationId xmlns:p14="http://schemas.microsoft.com/office/powerpoint/2010/main" val="2546946017"/>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rot="16200000">
            <a:off x="-2621417" y="2915122"/>
            <a:ext cx="6010943" cy="615708"/>
          </a:xfrm>
        </p:spPr>
        <p:style>
          <a:lnRef idx="0">
            <a:schemeClr val="accent5"/>
          </a:lnRef>
          <a:fillRef idx="3">
            <a:schemeClr val="accent5"/>
          </a:fillRef>
          <a:effectRef idx="3">
            <a:schemeClr val="accent5"/>
          </a:effectRef>
          <a:fontRef idx="minor">
            <a:schemeClr val="lt1"/>
          </a:fontRef>
        </p:style>
        <p:txBody>
          <a:bodyPr>
            <a:normAutofit/>
          </a:bodyPr>
          <a:lstStyle/>
          <a:p>
            <a:pPr eaLnBrk="1" hangingPunct="1">
              <a:defRPr/>
            </a:pPr>
            <a:r>
              <a:rPr lang="en-US" sz="2400" dirty="0">
                <a:solidFill>
                  <a:srgbClr val="FFFFFF"/>
                </a:solidFill>
                <a:latin typeface="Tahoma" pitchFamily="34" charset="0"/>
                <a:cs typeface="Arial" charset="0"/>
              </a:rPr>
              <a:t> </a:t>
            </a:r>
            <a:r>
              <a:rPr lang="en-US" sz="2400" dirty="0">
                <a:solidFill>
                  <a:srgbClr val="FFFFFF"/>
                </a:solidFill>
                <a:latin typeface="Arial" panose="020B0604020202020204" pitchFamily="34" charset="0"/>
                <a:cs typeface="Arial" panose="020B0604020202020204" pitchFamily="34" charset="0"/>
              </a:rPr>
              <a:t>Trends and Conditions</a:t>
            </a:r>
          </a:p>
        </p:txBody>
      </p:sp>
      <p:sp>
        <p:nvSpPr>
          <p:cNvPr id="8197" name="Rectangle 8"/>
          <p:cNvSpPr>
            <a:spLocks noChangeArrowheads="1"/>
          </p:cNvSpPr>
          <p:nvPr/>
        </p:nvSpPr>
        <p:spPr bwMode="auto">
          <a:xfrm>
            <a:off x="533400" y="1676399"/>
            <a:ext cx="7924800" cy="6447919"/>
          </a:xfrm>
          <a:prstGeom prst="rect">
            <a:avLst/>
          </a:prstGeom>
          <a:noFill/>
          <a:ln w="9525">
            <a:noFill/>
            <a:miter lim="800000"/>
            <a:headEnd/>
            <a:tailEnd/>
          </a:ln>
        </p:spPr>
        <p:txBody>
          <a:bodyPr wrap="square">
            <a:spAutoFit/>
          </a:bodyPr>
          <a:lstStyle/>
          <a:p>
            <a:pPr algn="ctr"/>
            <a:r>
              <a:rPr lang="en-US" sz="2800" dirty="0"/>
              <a:t>      </a:t>
            </a:r>
          </a:p>
          <a:p>
            <a:pPr algn="ctr"/>
            <a:endParaRPr lang="en-US" sz="2800" b="1" u="sng" dirty="0"/>
          </a:p>
          <a:p>
            <a:pPr algn="ctr"/>
            <a:endParaRPr lang="en-US" sz="2800" b="1" u="sng" dirty="0"/>
          </a:p>
          <a:p>
            <a:pPr algn="ctr"/>
            <a:endParaRPr lang="en-US" sz="2800" b="1" u="sng" dirty="0"/>
          </a:p>
          <a:p>
            <a:pPr algn="ctr"/>
            <a:endParaRPr lang="en-US" sz="2800" b="1" u="sng" dirty="0"/>
          </a:p>
          <a:p>
            <a:pPr algn="ctr"/>
            <a:endParaRPr lang="en-US" sz="2800" b="1" u="sng" dirty="0"/>
          </a:p>
          <a:p>
            <a:pPr algn="ctr"/>
            <a:endParaRPr lang="en-US" sz="2800" b="1" u="sng" dirty="0"/>
          </a:p>
          <a:p>
            <a:pPr algn="ctr"/>
            <a:endParaRPr lang="en-US" sz="2800" b="1" u="sng" dirty="0"/>
          </a:p>
          <a:p>
            <a:pPr algn="ctr"/>
            <a:endParaRPr lang="en-US" sz="2800" b="1" u="sng" dirty="0"/>
          </a:p>
          <a:p>
            <a:pPr algn="ctr"/>
            <a:endParaRPr lang="en-US" sz="2800" b="1" u="sng" dirty="0"/>
          </a:p>
          <a:p>
            <a:pPr algn="ctr"/>
            <a:endParaRPr lang="en-US" sz="2800" b="1" u="sng" dirty="0"/>
          </a:p>
          <a:p>
            <a:pPr algn="ctr"/>
            <a:r>
              <a:rPr lang="en-US" sz="2800" b="1" u="sng" dirty="0"/>
              <a:t>      </a:t>
            </a:r>
          </a:p>
          <a:p>
            <a:pPr algn="ctr"/>
            <a:r>
              <a:rPr lang="en-US" sz="2800" b="1" u="sng" dirty="0"/>
              <a:t> </a:t>
            </a:r>
            <a:endParaRPr lang="en-US" b="1" dirty="0"/>
          </a:p>
          <a:p>
            <a:pPr algn="ctr"/>
            <a:r>
              <a:rPr lang="en-US" dirty="0"/>
              <a:t> </a:t>
            </a:r>
          </a:p>
          <a:p>
            <a:pPr marL="233363">
              <a:spcBef>
                <a:spcPts val="600"/>
              </a:spcBef>
              <a:spcAft>
                <a:spcPts val="600"/>
              </a:spcAft>
              <a:buClr>
                <a:srgbClr val="00A0AF"/>
              </a:buClr>
            </a:pPr>
            <a:endParaRPr lang="en-US" sz="2600" dirty="0"/>
          </a:p>
        </p:txBody>
      </p:sp>
      <p:sp>
        <p:nvSpPr>
          <p:cNvPr id="7" name="Rectangle 2"/>
          <p:cNvSpPr>
            <a:spLocks noChangeArrowheads="1"/>
          </p:cNvSpPr>
          <p:nvPr/>
        </p:nvSpPr>
        <p:spPr bwMode="auto">
          <a:xfrm>
            <a:off x="2959100" y="3645885"/>
            <a:ext cx="12242800"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 name="Rectangle 1"/>
          <p:cNvSpPr>
            <a:spLocks noChangeArrowheads="1"/>
          </p:cNvSpPr>
          <p:nvPr/>
        </p:nvSpPr>
        <p:spPr bwMode="auto">
          <a:xfrm>
            <a:off x="2349500" y="3476608"/>
            <a:ext cx="1285240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 name="Rectangle 2"/>
          <p:cNvSpPr/>
          <p:nvPr/>
        </p:nvSpPr>
        <p:spPr>
          <a:xfrm>
            <a:off x="2057400" y="1828800"/>
            <a:ext cx="5562600" cy="3308598"/>
          </a:xfrm>
          <a:prstGeom prst="rect">
            <a:avLst/>
          </a:prstGeom>
        </p:spPr>
        <p:txBody>
          <a:bodyPr wrap="square">
            <a:spAutoFit/>
          </a:bodyPr>
          <a:lstStyle/>
          <a:p>
            <a:pPr marL="285750">
              <a:spcAft>
                <a:spcPts val="600"/>
              </a:spcAft>
              <a:buClr>
                <a:srgbClr val="00A0AF"/>
              </a:buClr>
            </a:pPr>
            <a:r>
              <a:rPr lang="en-US" sz="2400" u="sng" dirty="0"/>
              <a:t>TRENDS AND CONDITIONS</a:t>
            </a:r>
          </a:p>
          <a:p>
            <a:pPr marL="796925" indent="-511175">
              <a:spcAft>
                <a:spcPts val="600"/>
              </a:spcAft>
              <a:buClr>
                <a:srgbClr val="00A0AF"/>
              </a:buClr>
              <a:buFont typeface="Wingdings" panose="05000000000000000000" pitchFamily="2" charset="2"/>
              <a:buChar char="q"/>
            </a:pPr>
            <a:endParaRPr lang="en-US" sz="2400" dirty="0"/>
          </a:p>
          <a:p>
            <a:pPr marL="796925" indent="-511175">
              <a:spcAft>
                <a:spcPts val="600"/>
              </a:spcAft>
              <a:buClr>
                <a:srgbClr val="00A0AF"/>
              </a:buClr>
              <a:buFont typeface="Wingdings" panose="05000000000000000000" pitchFamily="2" charset="2"/>
              <a:buChar char="q"/>
            </a:pPr>
            <a:r>
              <a:rPr lang="en-US" sz="2000" dirty="0"/>
              <a:t>Altering spreadsheets</a:t>
            </a:r>
          </a:p>
          <a:p>
            <a:pPr marL="796925" indent="-511175">
              <a:spcAft>
                <a:spcPts val="600"/>
              </a:spcAft>
              <a:buClr>
                <a:srgbClr val="00A0AF"/>
              </a:buClr>
              <a:buFont typeface="Wingdings" panose="05000000000000000000" pitchFamily="2" charset="2"/>
              <a:buChar char="q"/>
            </a:pPr>
            <a:r>
              <a:rPr lang="en-US" sz="2000" dirty="0"/>
              <a:t>Instructions</a:t>
            </a:r>
          </a:p>
          <a:p>
            <a:pPr marL="796925" indent="-511175">
              <a:spcAft>
                <a:spcPts val="600"/>
              </a:spcAft>
              <a:buClr>
                <a:srgbClr val="00A0AF"/>
              </a:buClr>
              <a:buFont typeface="Wingdings" panose="05000000000000000000" pitchFamily="2" charset="2"/>
              <a:buChar char="q"/>
            </a:pPr>
            <a:r>
              <a:rPr lang="en-US" sz="2000" dirty="0"/>
              <a:t>Access to staff and training reports</a:t>
            </a:r>
          </a:p>
          <a:p>
            <a:pPr marL="796925" indent="-511175">
              <a:spcAft>
                <a:spcPts val="600"/>
              </a:spcAft>
              <a:buClr>
                <a:srgbClr val="00A0AF"/>
              </a:buClr>
              <a:buFont typeface="Wingdings" panose="05000000000000000000" pitchFamily="2" charset="2"/>
              <a:buChar char="q"/>
            </a:pPr>
            <a:r>
              <a:rPr lang="en-US" sz="2000" dirty="0"/>
              <a:t>Technical assistance </a:t>
            </a:r>
          </a:p>
          <a:p>
            <a:pPr marL="285750">
              <a:spcAft>
                <a:spcPts val="600"/>
              </a:spcAft>
              <a:buClr>
                <a:srgbClr val="00A0AF"/>
              </a:buClr>
            </a:pPr>
            <a:endParaRPr lang="en-US" sz="2400" dirty="0"/>
          </a:p>
          <a:p>
            <a:pPr marL="796925" indent="-511175">
              <a:spcAft>
                <a:spcPts val="600"/>
              </a:spcAft>
              <a:buClr>
                <a:srgbClr val="00A0AF"/>
              </a:buClr>
              <a:buFont typeface="Wingdings" panose="05000000000000000000" pitchFamily="2" charset="2"/>
              <a:buChar char="q"/>
            </a:pPr>
            <a:endParaRPr lang="en-US" sz="2400"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33600" y="304800"/>
            <a:ext cx="5638800" cy="990600"/>
          </a:xfrm>
          <a:prstGeom prst="rect">
            <a:avLst/>
          </a:prstGeom>
        </p:spPr>
      </p:pic>
    </p:spTree>
    <p:extLst>
      <p:ext uri="{BB962C8B-B14F-4D97-AF65-F5344CB8AC3E}">
        <p14:creationId xmlns:p14="http://schemas.microsoft.com/office/powerpoint/2010/main" val="2333938308"/>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idx="4294967295"/>
          </p:nvPr>
        </p:nvSpPr>
        <p:spPr>
          <a:xfrm rot="16200000">
            <a:off x="-2697617" y="2892546"/>
            <a:ext cx="6010943" cy="615708"/>
          </a:xfrm>
        </p:spPr>
        <p:style>
          <a:lnRef idx="0">
            <a:schemeClr val="accent5"/>
          </a:lnRef>
          <a:fillRef idx="3">
            <a:schemeClr val="accent5"/>
          </a:fillRef>
          <a:effectRef idx="3">
            <a:schemeClr val="accent5"/>
          </a:effectRef>
          <a:fontRef idx="minor">
            <a:schemeClr val="lt1"/>
          </a:fontRef>
        </p:style>
        <p:txBody>
          <a:bodyPr>
            <a:normAutofit/>
          </a:bodyPr>
          <a:lstStyle/>
          <a:p>
            <a:pPr eaLnBrk="1" hangingPunct="1">
              <a:defRPr/>
            </a:pPr>
            <a:r>
              <a:rPr lang="en-US" sz="2000" dirty="0">
                <a:solidFill>
                  <a:srgbClr val="FFFFFF"/>
                </a:solidFill>
                <a:latin typeface="Arial" panose="020B0604020202020204" pitchFamily="34" charset="0"/>
                <a:cs typeface="Arial" panose="020B0604020202020204" pitchFamily="34" charset="0"/>
              </a:rPr>
              <a:t>TRAIN Florida Report Console</a:t>
            </a:r>
          </a:p>
        </p:txBody>
      </p:sp>
      <p:graphicFrame>
        <p:nvGraphicFramePr>
          <p:cNvPr id="7" name="Diagram 6"/>
          <p:cNvGraphicFramePr/>
          <p:nvPr>
            <p:extLst>
              <p:ext uri="{D42A27DB-BD31-4B8C-83A1-F6EECF244321}">
                <p14:modId xmlns:p14="http://schemas.microsoft.com/office/powerpoint/2010/main" val="529059775"/>
              </p:ext>
            </p:extLst>
          </p:nvPr>
        </p:nvGraphicFramePr>
        <p:xfrm>
          <a:off x="990600" y="1600200"/>
          <a:ext cx="7848600" cy="3200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Rectangle 2"/>
          <p:cNvSpPr/>
          <p:nvPr/>
        </p:nvSpPr>
        <p:spPr>
          <a:xfrm>
            <a:off x="1628553" y="4876799"/>
            <a:ext cx="7086600" cy="461665"/>
          </a:xfrm>
          <a:prstGeom prst="rect">
            <a:avLst/>
          </a:prstGeom>
        </p:spPr>
        <p:txBody>
          <a:bodyPr wrap="square">
            <a:spAutoFit/>
          </a:bodyPr>
          <a:lstStyle/>
          <a:p>
            <a:pPr lvl="0"/>
            <a:r>
              <a:rPr lang="en-US" sz="2400" dirty="0"/>
              <a:t>.</a:t>
            </a:r>
            <a:endParaRPr lang="en-US" sz="2400" dirty="0">
              <a:latin typeface="Tahoma" panose="020B0604030504040204" pitchFamily="34" charset="0"/>
              <a:ea typeface="Tahoma" panose="020B0604030504040204" pitchFamily="34" charset="0"/>
              <a:cs typeface="Tahoma" panose="020B0604030504040204" pitchFamily="34" charset="0"/>
            </a:endParaRPr>
          </a:p>
        </p:txBody>
      </p:sp>
      <p:sp>
        <p:nvSpPr>
          <p:cNvPr id="2" name="Rectangle 1"/>
          <p:cNvSpPr/>
          <p:nvPr/>
        </p:nvSpPr>
        <p:spPr>
          <a:xfrm>
            <a:off x="1628553" y="381000"/>
            <a:ext cx="6905847" cy="523220"/>
          </a:xfrm>
          <a:prstGeom prst="rect">
            <a:avLst/>
          </a:prstGeom>
        </p:spPr>
        <p:txBody>
          <a:bodyPr wrap="square">
            <a:spAutoFit/>
          </a:bodyPr>
          <a:lstStyle/>
          <a:p>
            <a:r>
              <a:rPr lang="en-US" sz="2800" dirty="0"/>
              <a:t>	</a:t>
            </a:r>
            <a:r>
              <a:rPr lang="en-US" sz="2800" b="1" u="sng" dirty="0"/>
              <a:t>TRAIN Florida Report Console</a:t>
            </a:r>
          </a:p>
        </p:txBody>
      </p:sp>
    </p:spTree>
    <p:extLst>
      <p:ext uri="{BB962C8B-B14F-4D97-AF65-F5344CB8AC3E}">
        <p14:creationId xmlns:p14="http://schemas.microsoft.com/office/powerpoint/2010/main" val="3879341479"/>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idx="4294967295"/>
          </p:nvPr>
        </p:nvSpPr>
        <p:spPr>
          <a:xfrm rot="16200000">
            <a:off x="-2627526" y="2858876"/>
            <a:ext cx="6010943" cy="615708"/>
          </a:xfrm>
        </p:spPr>
        <p:style>
          <a:lnRef idx="0">
            <a:schemeClr val="accent5"/>
          </a:lnRef>
          <a:fillRef idx="3">
            <a:schemeClr val="accent5"/>
          </a:fillRef>
          <a:effectRef idx="3">
            <a:schemeClr val="accent5"/>
          </a:effectRef>
          <a:fontRef idx="minor">
            <a:schemeClr val="lt1"/>
          </a:fontRef>
        </p:style>
        <p:txBody>
          <a:bodyPr>
            <a:normAutofit/>
          </a:bodyPr>
          <a:lstStyle/>
          <a:p>
            <a:pPr eaLnBrk="1" hangingPunct="1">
              <a:defRPr/>
            </a:pPr>
            <a:r>
              <a:rPr lang="en-US" sz="2000" dirty="0">
                <a:solidFill>
                  <a:srgbClr val="FFFFFF"/>
                </a:solidFill>
                <a:latin typeface="Arial" panose="020B0604020202020204" pitchFamily="34" charset="0"/>
                <a:cs typeface="Arial" panose="020B0604020202020204" pitchFamily="34" charset="0"/>
              </a:rPr>
              <a:t>Training Portal Network</a:t>
            </a:r>
          </a:p>
        </p:txBody>
      </p:sp>
      <p:sp>
        <p:nvSpPr>
          <p:cNvPr id="5" name="Rectangle 8"/>
          <p:cNvSpPr>
            <a:spLocks noChangeArrowheads="1"/>
          </p:cNvSpPr>
          <p:nvPr/>
        </p:nvSpPr>
        <p:spPr bwMode="auto">
          <a:xfrm>
            <a:off x="1371600" y="370787"/>
            <a:ext cx="7620000" cy="584775"/>
          </a:xfrm>
          <a:prstGeom prst="rect">
            <a:avLst/>
          </a:prstGeom>
          <a:noFill/>
          <a:ln w="9525">
            <a:noFill/>
            <a:miter lim="800000"/>
            <a:headEnd/>
            <a:tailEnd/>
          </a:ln>
        </p:spPr>
        <p:txBody>
          <a:bodyPr wrap="square">
            <a:spAutoFit/>
          </a:bodyPr>
          <a:lstStyle/>
          <a:p>
            <a:pPr algn="ctr"/>
            <a:r>
              <a:rPr lang="en-US" sz="3200" b="1" u="sng" dirty="0"/>
              <a:t>APD Training Portal Network</a:t>
            </a:r>
            <a:endParaRPr lang="en-US" sz="2800" u="sng"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52800" y="2158172"/>
            <a:ext cx="2673612" cy="2017116"/>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9" name="Rectangle 8"/>
          <p:cNvSpPr>
            <a:spLocks noChangeArrowheads="1"/>
          </p:cNvSpPr>
          <p:nvPr/>
        </p:nvSpPr>
        <p:spPr bwMode="auto">
          <a:xfrm>
            <a:off x="1944574" y="3886200"/>
            <a:ext cx="6367131" cy="523220"/>
          </a:xfrm>
          <a:prstGeom prst="rect">
            <a:avLst/>
          </a:prstGeom>
          <a:noFill/>
          <a:ln w="9525">
            <a:noFill/>
            <a:miter lim="800000"/>
            <a:headEnd/>
            <a:tailEnd/>
          </a:ln>
        </p:spPr>
        <p:txBody>
          <a:bodyPr wrap="square">
            <a:spAutoFit/>
          </a:bodyPr>
          <a:lstStyle/>
          <a:p>
            <a:pPr algn="ctr"/>
            <a:endParaRPr lang="en-US" sz="2800" dirty="0"/>
          </a:p>
        </p:txBody>
      </p:sp>
    </p:spTree>
    <p:extLst>
      <p:ext uri="{BB962C8B-B14F-4D97-AF65-F5344CB8AC3E}">
        <p14:creationId xmlns:p14="http://schemas.microsoft.com/office/powerpoint/2010/main" val="794629955"/>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8"/>
          <p:cNvSpPr>
            <a:spLocks noChangeArrowheads="1"/>
          </p:cNvSpPr>
          <p:nvPr/>
        </p:nvSpPr>
        <p:spPr bwMode="auto">
          <a:xfrm>
            <a:off x="990600" y="228600"/>
            <a:ext cx="8153400" cy="5386090"/>
          </a:xfrm>
          <a:prstGeom prst="rect">
            <a:avLst/>
          </a:prstGeom>
          <a:noFill/>
          <a:ln w="9525">
            <a:noFill/>
            <a:miter lim="800000"/>
            <a:headEnd/>
            <a:tailEnd/>
          </a:ln>
        </p:spPr>
        <p:txBody>
          <a:bodyPr wrap="square">
            <a:spAutoFit/>
          </a:bodyPr>
          <a:lstStyle/>
          <a:p>
            <a:pPr algn="ctr"/>
            <a:r>
              <a:rPr lang="en-US" sz="2800" b="1" u="sng" dirty="0">
                <a:latin typeface="Arial" panose="020B0604020202020204" pitchFamily="34" charset="0"/>
                <a:cs typeface="Arial" panose="020B0604020202020204" pitchFamily="34" charset="0"/>
              </a:rPr>
              <a:t>APD Provider and Customer Trainings</a:t>
            </a:r>
          </a:p>
          <a:p>
            <a:endParaRPr lang="en-US" dirty="0"/>
          </a:p>
          <a:p>
            <a:endParaRPr lang="en-US" sz="2800" dirty="0"/>
          </a:p>
          <a:p>
            <a:endParaRPr lang="en-US" sz="2800" dirty="0"/>
          </a:p>
          <a:p>
            <a:endParaRPr lang="en-US" sz="2800" dirty="0"/>
          </a:p>
          <a:p>
            <a:endParaRPr lang="en-US" sz="2800" dirty="0"/>
          </a:p>
          <a:p>
            <a:endParaRPr lang="en-US" sz="2800" dirty="0"/>
          </a:p>
          <a:p>
            <a:endParaRPr lang="en-US" sz="1600" b="1" dirty="0"/>
          </a:p>
          <a:p>
            <a:pPr algn="ctr"/>
            <a:r>
              <a:rPr lang="en-US" sz="2800" b="1" dirty="0"/>
              <a:t>Three types of APD Trainings</a:t>
            </a:r>
          </a:p>
          <a:p>
            <a:endParaRPr lang="en-US" dirty="0"/>
          </a:p>
          <a:p>
            <a:endParaRPr lang="en-US" sz="2800" dirty="0"/>
          </a:p>
          <a:p>
            <a:r>
              <a:rPr lang="en-US" sz="2800" dirty="0"/>
              <a:t> </a:t>
            </a:r>
          </a:p>
          <a:p>
            <a:endParaRPr lang="en-US" sz="2800" dirty="0"/>
          </a:p>
        </p:txBody>
      </p:sp>
      <p:sp>
        <p:nvSpPr>
          <p:cNvPr id="6" name="Title 1"/>
          <p:cNvSpPr>
            <a:spLocks noGrp="1"/>
          </p:cNvSpPr>
          <p:nvPr>
            <p:ph type="title" idx="4294967295"/>
          </p:nvPr>
        </p:nvSpPr>
        <p:spPr>
          <a:xfrm rot="16200000">
            <a:off x="-2627526" y="2858876"/>
            <a:ext cx="6010943" cy="615708"/>
          </a:xfrm>
        </p:spPr>
        <p:style>
          <a:lnRef idx="0">
            <a:schemeClr val="accent5"/>
          </a:lnRef>
          <a:fillRef idx="3">
            <a:schemeClr val="accent5"/>
          </a:fillRef>
          <a:effectRef idx="3">
            <a:schemeClr val="accent5"/>
          </a:effectRef>
          <a:fontRef idx="minor">
            <a:schemeClr val="lt1"/>
          </a:fontRef>
        </p:style>
        <p:txBody>
          <a:bodyPr>
            <a:normAutofit/>
          </a:bodyPr>
          <a:lstStyle/>
          <a:p>
            <a:pPr eaLnBrk="1" hangingPunct="1">
              <a:defRPr/>
            </a:pPr>
            <a:r>
              <a:rPr lang="en-US" sz="2400" dirty="0">
                <a:solidFill>
                  <a:srgbClr val="FFFFFF"/>
                </a:solidFill>
                <a:latin typeface="Tahoma" pitchFamily="34" charset="0"/>
                <a:cs typeface="Arial" charset="0"/>
              </a:rPr>
              <a:t>A</a:t>
            </a:r>
            <a:r>
              <a:rPr lang="en-US" sz="2400" dirty="0">
                <a:solidFill>
                  <a:srgbClr val="FFFFFF"/>
                </a:solidFill>
                <a:latin typeface="Arial" panose="020B0604020202020204" pitchFamily="34" charset="0"/>
                <a:cs typeface="Arial" panose="020B0604020202020204" pitchFamily="34" charset="0"/>
              </a:rPr>
              <a:t>PD Provider  And Customer Training</a:t>
            </a:r>
          </a:p>
        </p:txBody>
      </p:sp>
      <p:graphicFrame>
        <p:nvGraphicFramePr>
          <p:cNvPr id="3" name="Diagram 2"/>
          <p:cNvGraphicFramePr/>
          <p:nvPr>
            <p:extLst>
              <p:ext uri="{D42A27DB-BD31-4B8C-83A1-F6EECF244321}">
                <p14:modId xmlns:p14="http://schemas.microsoft.com/office/powerpoint/2010/main" val="4000689646"/>
              </p:ext>
            </p:extLst>
          </p:nvPr>
        </p:nvGraphicFramePr>
        <p:xfrm>
          <a:off x="2019300" y="3886200"/>
          <a:ext cx="6096000" cy="2387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4" name="Diagram 3"/>
          <p:cNvGraphicFramePr/>
          <p:nvPr>
            <p:extLst>
              <p:ext uri="{D42A27DB-BD31-4B8C-83A1-F6EECF244321}">
                <p14:modId xmlns:p14="http://schemas.microsoft.com/office/powerpoint/2010/main" val="1185185332"/>
              </p:ext>
            </p:extLst>
          </p:nvPr>
        </p:nvGraphicFramePr>
        <p:xfrm>
          <a:off x="1371600" y="946298"/>
          <a:ext cx="7086600" cy="2177902"/>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2081041222"/>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8"/>
          <p:cNvSpPr>
            <a:spLocks noChangeArrowheads="1"/>
          </p:cNvSpPr>
          <p:nvPr/>
        </p:nvSpPr>
        <p:spPr bwMode="auto">
          <a:xfrm>
            <a:off x="1001233" y="1177528"/>
            <a:ext cx="8153400" cy="3724096"/>
          </a:xfrm>
          <a:prstGeom prst="rect">
            <a:avLst/>
          </a:prstGeom>
          <a:noFill/>
          <a:ln w="9525">
            <a:noFill/>
            <a:miter lim="800000"/>
            <a:headEnd/>
            <a:tailEnd/>
          </a:ln>
        </p:spPr>
        <p:txBody>
          <a:bodyPr wrap="square">
            <a:spAutoFit/>
          </a:bodyPr>
          <a:lstStyle/>
          <a:p>
            <a:r>
              <a:rPr lang="en-US" sz="3200" b="1" dirty="0"/>
              <a:t>		</a:t>
            </a:r>
            <a:r>
              <a:rPr lang="en-US" sz="2800" b="1" u="sng" dirty="0"/>
              <a:t>APD Training Calendar</a:t>
            </a:r>
            <a:r>
              <a:rPr lang="en-US" sz="2800" b="1" dirty="0"/>
              <a:t> </a:t>
            </a:r>
          </a:p>
          <a:p>
            <a:endParaRPr lang="en-US" dirty="0"/>
          </a:p>
          <a:p>
            <a:endParaRPr lang="en-US" dirty="0"/>
          </a:p>
          <a:p>
            <a:pPr marL="2062163" lvl="3" indent="-457200">
              <a:spcBef>
                <a:spcPts val="600"/>
              </a:spcBef>
              <a:spcAft>
                <a:spcPts val="600"/>
              </a:spcAft>
              <a:buClr>
                <a:srgbClr val="00A0AF"/>
              </a:buClr>
              <a:buFont typeface="Wingdings" panose="05000000000000000000" pitchFamily="2" charset="2"/>
              <a:buChar char="q"/>
            </a:pPr>
            <a:r>
              <a:rPr lang="en-US" dirty="0"/>
              <a:t>Direct Care Core Competencies</a:t>
            </a:r>
          </a:p>
          <a:p>
            <a:pPr marL="2062163" lvl="3" indent="-457200">
              <a:spcBef>
                <a:spcPts val="600"/>
              </a:spcBef>
              <a:spcAft>
                <a:spcPts val="600"/>
              </a:spcAft>
              <a:buClr>
                <a:srgbClr val="00A0AF"/>
              </a:buClr>
              <a:buFont typeface="Wingdings" panose="05000000000000000000" pitchFamily="2" charset="2"/>
              <a:buChar char="q"/>
            </a:pPr>
            <a:r>
              <a:rPr lang="en-US" dirty="0"/>
              <a:t>Zero Tolerance</a:t>
            </a:r>
          </a:p>
          <a:p>
            <a:pPr marL="2062163" lvl="3" indent="-457200">
              <a:spcBef>
                <a:spcPts val="600"/>
              </a:spcBef>
              <a:spcAft>
                <a:spcPts val="600"/>
              </a:spcAft>
              <a:buClr>
                <a:srgbClr val="00A0AF"/>
              </a:buClr>
              <a:buFont typeface="Wingdings" panose="05000000000000000000" pitchFamily="2" charset="2"/>
              <a:buChar char="q"/>
            </a:pPr>
            <a:r>
              <a:rPr lang="en-US" dirty="0"/>
              <a:t>Reactive Strategies</a:t>
            </a:r>
          </a:p>
          <a:p>
            <a:pPr marL="2062163" lvl="3" indent="-457200">
              <a:spcBef>
                <a:spcPts val="600"/>
              </a:spcBef>
              <a:spcAft>
                <a:spcPts val="600"/>
              </a:spcAft>
              <a:buClr>
                <a:srgbClr val="00A0AF"/>
              </a:buClr>
              <a:buFont typeface="Wingdings" panose="05000000000000000000" pitchFamily="2" charset="2"/>
              <a:buChar char="q"/>
            </a:pPr>
            <a:r>
              <a:rPr lang="en-US" dirty="0"/>
              <a:t>Supported Employment Coaching</a:t>
            </a:r>
          </a:p>
          <a:p>
            <a:pPr marL="2062163" lvl="3" indent="-457200">
              <a:spcBef>
                <a:spcPts val="600"/>
              </a:spcBef>
              <a:spcAft>
                <a:spcPts val="600"/>
              </a:spcAft>
              <a:buClr>
                <a:srgbClr val="00A0AF"/>
              </a:buClr>
              <a:buFont typeface="Wingdings" panose="05000000000000000000" pitchFamily="2" charset="2"/>
              <a:buChar char="q"/>
            </a:pPr>
            <a:r>
              <a:rPr lang="en-US" dirty="0"/>
              <a:t>Supported Living Coaching</a:t>
            </a:r>
          </a:p>
          <a:p>
            <a:endParaRPr lang="en-US" sz="2800" dirty="0"/>
          </a:p>
        </p:txBody>
      </p:sp>
      <p:sp>
        <p:nvSpPr>
          <p:cNvPr id="6" name="Title 1"/>
          <p:cNvSpPr>
            <a:spLocks noGrp="1"/>
          </p:cNvSpPr>
          <p:nvPr>
            <p:ph type="title" idx="4294967295"/>
          </p:nvPr>
        </p:nvSpPr>
        <p:spPr>
          <a:xfrm rot="16200000">
            <a:off x="-2613118" y="3002418"/>
            <a:ext cx="6010943" cy="615708"/>
          </a:xfrm>
        </p:spPr>
        <p:style>
          <a:lnRef idx="0">
            <a:schemeClr val="accent5"/>
          </a:lnRef>
          <a:fillRef idx="3">
            <a:schemeClr val="accent5"/>
          </a:fillRef>
          <a:effectRef idx="3">
            <a:schemeClr val="accent5"/>
          </a:effectRef>
          <a:fontRef idx="minor">
            <a:schemeClr val="lt1"/>
          </a:fontRef>
        </p:style>
        <p:txBody>
          <a:bodyPr>
            <a:normAutofit/>
          </a:bodyPr>
          <a:lstStyle/>
          <a:p>
            <a:pPr eaLnBrk="1" hangingPunct="1">
              <a:defRPr/>
            </a:pPr>
            <a:r>
              <a:rPr lang="en-US" sz="2400" dirty="0">
                <a:solidFill>
                  <a:srgbClr val="FFFFFF"/>
                </a:solidFill>
                <a:latin typeface="Arial" panose="020B0604020202020204" pitchFamily="34" charset="0"/>
                <a:cs typeface="Arial" panose="020B0604020202020204" pitchFamily="34" charset="0"/>
              </a:rPr>
              <a:t>APD Training Calendar</a:t>
            </a:r>
          </a:p>
        </p:txBody>
      </p:sp>
      <p:pic>
        <p:nvPicPr>
          <p:cNvPr id="7" name="Picture 6"/>
          <p:cNvPicPr>
            <a:picLocks noChangeAspect="1"/>
          </p:cNvPicPr>
          <p:nvPr/>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180521" y="457200"/>
            <a:ext cx="1673087" cy="15240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93207182"/>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8"/>
          <p:cNvSpPr>
            <a:spLocks noChangeArrowheads="1"/>
          </p:cNvSpPr>
          <p:nvPr/>
        </p:nvSpPr>
        <p:spPr bwMode="auto">
          <a:xfrm>
            <a:off x="1066800" y="762000"/>
            <a:ext cx="8077200" cy="4093428"/>
          </a:xfrm>
          <a:prstGeom prst="rect">
            <a:avLst/>
          </a:prstGeom>
          <a:noFill/>
          <a:ln w="9525">
            <a:noFill/>
            <a:miter lim="800000"/>
            <a:headEnd/>
            <a:tailEnd/>
          </a:ln>
        </p:spPr>
        <p:txBody>
          <a:bodyPr wrap="square">
            <a:spAutoFit/>
          </a:bodyPr>
          <a:lstStyle/>
          <a:p>
            <a:r>
              <a:rPr lang="en-US" sz="2800" dirty="0"/>
              <a:t> </a:t>
            </a:r>
            <a:endParaRPr lang="en-US" sz="1200" dirty="0"/>
          </a:p>
          <a:p>
            <a:pPr>
              <a:spcAft>
                <a:spcPts val="600"/>
              </a:spcAft>
            </a:pPr>
            <a:r>
              <a:rPr lang="en-US" sz="2800" b="1" dirty="0"/>
              <a:t>   </a:t>
            </a:r>
            <a:r>
              <a:rPr lang="en-US" sz="2800" b="1" u="sng" dirty="0"/>
              <a:t>APD Approved Trainer Recertification</a:t>
            </a:r>
          </a:p>
          <a:p>
            <a:pPr>
              <a:spcAft>
                <a:spcPts val="600"/>
              </a:spcAft>
            </a:pPr>
            <a:endParaRPr lang="en-US" sz="2800" b="1" dirty="0"/>
          </a:p>
          <a:p>
            <a:pPr marL="1254125" lvl="1" indent="-511175">
              <a:spcAft>
                <a:spcPts val="600"/>
              </a:spcAft>
              <a:buClr>
                <a:srgbClr val="00A0AF"/>
              </a:buClr>
              <a:buFont typeface="Wingdings" panose="05000000000000000000" pitchFamily="2" charset="2"/>
              <a:buChar char="q"/>
            </a:pPr>
            <a:r>
              <a:rPr lang="en-US" dirty="0"/>
              <a:t>Meet requirements in Appendix J</a:t>
            </a:r>
          </a:p>
          <a:p>
            <a:pPr marL="1254125" lvl="1" indent="-511175">
              <a:spcAft>
                <a:spcPts val="600"/>
              </a:spcAft>
              <a:buClr>
                <a:srgbClr val="00A0AF"/>
              </a:buClr>
              <a:buFont typeface="Wingdings" panose="05000000000000000000" pitchFamily="2" charset="2"/>
              <a:buChar char="q"/>
            </a:pPr>
            <a:r>
              <a:rPr lang="en-US" dirty="0"/>
              <a:t>Request to train </a:t>
            </a:r>
          </a:p>
          <a:p>
            <a:pPr marL="1254125" lvl="1" indent="-511175">
              <a:spcAft>
                <a:spcPts val="600"/>
              </a:spcAft>
              <a:buClr>
                <a:srgbClr val="00A0AF"/>
              </a:buClr>
              <a:buFont typeface="Wingdings" panose="05000000000000000000" pitchFamily="2" charset="2"/>
              <a:buChar char="q"/>
            </a:pPr>
            <a:r>
              <a:rPr lang="en-US" dirty="0"/>
              <a:t>Register and complete course – TRAIN Florida </a:t>
            </a:r>
          </a:p>
          <a:p>
            <a:pPr marL="1254125" lvl="1" indent="-511175">
              <a:spcAft>
                <a:spcPts val="600"/>
              </a:spcAft>
              <a:buClr>
                <a:srgbClr val="00A0AF"/>
              </a:buClr>
              <a:buFont typeface="Wingdings" panose="05000000000000000000" pitchFamily="2" charset="2"/>
              <a:buChar char="q"/>
            </a:pPr>
            <a:r>
              <a:rPr lang="en-US" dirty="0"/>
              <a:t>Delmarva reviews – 3 years</a:t>
            </a:r>
          </a:p>
          <a:p>
            <a:pPr marL="1254125" lvl="1" indent="-511175">
              <a:spcAft>
                <a:spcPts val="600"/>
              </a:spcAft>
              <a:buClr>
                <a:srgbClr val="00A0AF"/>
              </a:buClr>
              <a:buFont typeface="Wingdings" panose="05000000000000000000" pitchFamily="2" charset="2"/>
              <a:buChar char="q"/>
            </a:pPr>
            <a:r>
              <a:rPr lang="en-US" dirty="0"/>
              <a:t>APD completes Trainer Rating Sheet</a:t>
            </a:r>
          </a:p>
          <a:p>
            <a:pPr marL="796925" indent="-511175">
              <a:spcAft>
                <a:spcPts val="600"/>
              </a:spcAft>
              <a:buClr>
                <a:srgbClr val="00A0AF"/>
              </a:buClr>
              <a:buFont typeface="Wingdings" panose="05000000000000000000" pitchFamily="2" charset="2"/>
              <a:buChar char="q"/>
            </a:pPr>
            <a:endParaRPr lang="en-US" dirty="0"/>
          </a:p>
          <a:p>
            <a:endParaRPr lang="en-US" sz="2800" dirty="0"/>
          </a:p>
        </p:txBody>
      </p:sp>
      <p:sp>
        <p:nvSpPr>
          <p:cNvPr id="6" name="Title 1"/>
          <p:cNvSpPr>
            <a:spLocks noGrp="1"/>
          </p:cNvSpPr>
          <p:nvPr>
            <p:ph type="title" idx="4294967295"/>
          </p:nvPr>
        </p:nvSpPr>
        <p:spPr>
          <a:xfrm rot="16200000">
            <a:off x="-2526527" y="3078618"/>
            <a:ext cx="6010943" cy="615708"/>
          </a:xfrm>
        </p:spPr>
        <p:style>
          <a:lnRef idx="0">
            <a:schemeClr val="accent5"/>
          </a:lnRef>
          <a:fillRef idx="3">
            <a:schemeClr val="accent5"/>
          </a:fillRef>
          <a:effectRef idx="3">
            <a:schemeClr val="accent5"/>
          </a:effectRef>
          <a:fontRef idx="minor">
            <a:schemeClr val="lt1"/>
          </a:fontRef>
        </p:style>
        <p:txBody>
          <a:bodyPr>
            <a:normAutofit/>
          </a:bodyPr>
          <a:lstStyle/>
          <a:p>
            <a:pPr eaLnBrk="1" hangingPunct="1">
              <a:defRPr/>
            </a:pPr>
            <a:r>
              <a:rPr lang="en-US" sz="2400" dirty="0">
                <a:solidFill>
                  <a:srgbClr val="FFFFFF"/>
                </a:solidFill>
                <a:latin typeface="Arial" panose="020B0604020202020204" pitchFamily="34" charset="0"/>
                <a:cs typeface="Arial" panose="020B0604020202020204" pitchFamily="34" charset="0"/>
              </a:rPr>
              <a:t>APD Approved Trainer Recertification</a:t>
            </a:r>
          </a:p>
        </p:txBody>
      </p:sp>
      <p:pic>
        <p:nvPicPr>
          <p:cNvPr id="4" name="Picture 3"/>
          <p:cNvPicPr>
            <a:picLocks noChangeAspect="1"/>
          </p:cNvPicPr>
          <p:nvPr/>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180521" y="457200"/>
            <a:ext cx="1673087" cy="15240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00214340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rot="16200000">
            <a:off x="-2545217" y="2930430"/>
            <a:ext cx="6010943" cy="615708"/>
          </a:xfrm>
        </p:spPr>
        <p:style>
          <a:lnRef idx="0">
            <a:schemeClr val="accent5"/>
          </a:lnRef>
          <a:fillRef idx="3">
            <a:schemeClr val="accent5"/>
          </a:fillRef>
          <a:effectRef idx="3">
            <a:schemeClr val="accent5"/>
          </a:effectRef>
          <a:fontRef idx="minor">
            <a:schemeClr val="lt1"/>
          </a:fontRef>
        </p:style>
        <p:txBody>
          <a:bodyPr>
            <a:normAutofit/>
          </a:bodyPr>
          <a:lstStyle/>
          <a:p>
            <a:pPr eaLnBrk="1" hangingPunct="1">
              <a:defRPr/>
            </a:pPr>
            <a:r>
              <a:rPr lang="en-US" sz="2400" dirty="0">
                <a:solidFill>
                  <a:srgbClr val="FFFFFF"/>
                </a:solidFill>
                <a:latin typeface="Tahoma" pitchFamily="34" charset="0"/>
                <a:cs typeface="Arial" charset="0"/>
              </a:rPr>
              <a:t> </a:t>
            </a:r>
            <a:r>
              <a:rPr lang="en-US" sz="2400" dirty="0">
                <a:solidFill>
                  <a:srgbClr val="FFFFFF"/>
                </a:solidFill>
                <a:latin typeface="Arial" panose="020B0604020202020204" pitchFamily="34" charset="0"/>
                <a:cs typeface="Arial" panose="020B0604020202020204" pitchFamily="34" charset="0"/>
              </a:rPr>
              <a:t>TRAIN Florida</a:t>
            </a:r>
          </a:p>
        </p:txBody>
      </p:sp>
      <p:sp>
        <p:nvSpPr>
          <p:cNvPr id="8197" name="Rectangle 8"/>
          <p:cNvSpPr>
            <a:spLocks noChangeArrowheads="1"/>
          </p:cNvSpPr>
          <p:nvPr/>
        </p:nvSpPr>
        <p:spPr bwMode="auto">
          <a:xfrm>
            <a:off x="914400" y="1981200"/>
            <a:ext cx="7620000" cy="3293209"/>
          </a:xfrm>
          <a:prstGeom prst="rect">
            <a:avLst/>
          </a:prstGeom>
          <a:noFill/>
          <a:ln w="9525">
            <a:noFill/>
            <a:miter lim="800000"/>
            <a:headEnd/>
            <a:tailEnd/>
          </a:ln>
        </p:spPr>
        <p:txBody>
          <a:bodyPr wrap="square">
            <a:spAutoFit/>
          </a:bodyPr>
          <a:lstStyle/>
          <a:p>
            <a:pPr algn="ctr"/>
            <a:r>
              <a:rPr lang="en-US" sz="2800" dirty="0"/>
              <a:t>   </a:t>
            </a:r>
            <a:r>
              <a:rPr lang="en-US" sz="2800" b="1" u="sng" dirty="0"/>
              <a:t>What is TRAIN Florida</a:t>
            </a:r>
          </a:p>
          <a:p>
            <a:pPr algn="ctr"/>
            <a:endParaRPr lang="en-US" sz="2800" b="1" u="sng" dirty="0"/>
          </a:p>
          <a:p>
            <a:pPr marL="285750" indent="-285750">
              <a:buFont typeface="Arial" panose="020B0604020202020204" pitchFamily="34" charset="0"/>
              <a:buChar char="•"/>
            </a:pPr>
            <a:r>
              <a:rPr lang="en-US" dirty="0"/>
              <a:t>TRAIN (</a:t>
            </a:r>
            <a:r>
              <a:rPr lang="en-US" dirty="0" err="1"/>
              <a:t>TrainingFinder</a:t>
            </a:r>
            <a:r>
              <a:rPr lang="en-US" dirty="0"/>
              <a:t> Real-time Affiliate Integrated Network) is a           nationwide public health learning resource and management system. </a:t>
            </a:r>
          </a:p>
          <a:p>
            <a:endParaRPr lang="en-US" dirty="0"/>
          </a:p>
          <a:p>
            <a:pPr marL="285750" indent="-285750">
              <a:buFont typeface="Arial" panose="020B0604020202020204" pitchFamily="34" charset="0"/>
              <a:buChar char="•"/>
            </a:pPr>
            <a:r>
              <a:rPr lang="en-US" dirty="0"/>
              <a:t>TRAIN provides a catalog of web-based distance learning courses. Learners can use the TRAIN system to network with other state and federal agencies, international organizations, educational institutions, and all APD courses will be available online at no cost to the user. </a:t>
            </a:r>
            <a:endParaRPr lang="en-US" sz="1200" dirty="0"/>
          </a:p>
          <a:p>
            <a:r>
              <a:rPr lang="en-US" dirty="0"/>
              <a:t> </a:t>
            </a:r>
            <a:endParaRPr lang="en-US" sz="2600"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33600" y="533400"/>
            <a:ext cx="5638800" cy="1138788"/>
          </a:xfrm>
          <a:prstGeom prst="rect">
            <a:avLst/>
          </a:prstGeom>
        </p:spPr>
      </p:pic>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8"/>
          <p:cNvSpPr>
            <a:spLocks noChangeArrowheads="1"/>
          </p:cNvSpPr>
          <p:nvPr/>
        </p:nvSpPr>
        <p:spPr bwMode="auto">
          <a:xfrm>
            <a:off x="1066800" y="762000"/>
            <a:ext cx="8077200" cy="4893647"/>
          </a:xfrm>
          <a:prstGeom prst="rect">
            <a:avLst/>
          </a:prstGeom>
          <a:noFill/>
          <a:ln w="9525">
            <a:noFill/>
            <a:miter lim="800000"/>
            <a:headEnd/>
            <a:tailEnd/>
          </a:ln>
        </p:spPr>
        <p:txBody>
          <a:bodyPr wrap="square">
            <a:spAutoFit/>
          </a:bodyPr>
          <a:lstStyle/>
          <a:p>
            <a:r>
              <a:rPr lang="en-US" sz="2800" dirty="0"/>
              <a:t> </a:t>
            </a:r>
            <a:endParaRPr lang="en-US" sz="1200" dirty="0"/>
          </a:p>
          <a:p>
            <a:pPr>
              <a:spcAft>
                <a:spcPts val="600"/>
              </a:spcAft>
            </a:pPr>
            <a:r>
              <a:rPr lang="en-US" sz="2800" b="1" dirty="0"/>
              <a:t>   </a:t>
            </a:r>
            <a:r>
              <a:rPr lang="en-US" sz="2800" b="1" u="sng" dirty="0"/>
              <a:t>APD Approved Trainer Recertification</a:t>
            </a:r>
          </a:p>
          <a:p>
            <a:pPr>
              <a:spcAft>
                <a:spcPts val="600"/>
              </a:spcAft>
            </a:pPr>
            <a:endParaRPr lang="en-US" sz="2800" b="1" dirty="0"/>
          </a:p>
          <a:p>
            <a:pPr marL="1254125" lvl="1" indent="-511175">
              <a:spcAft>
                <a:spcPts val="600"/>
              </a:spcAft>
              <a:buClr>
                <a:srgbClr val="00A0AF"/>
              </a:buClr>
              <a:buFont typeface="Wingdings" panose="05000000000000000000" pitchFamily="2" charset="2"/>
              <a:buChar char="q"/>
            </a:pPr>
            <a:r>
              <a:rPr lang="en-US" dirty="0"/>
              <a:t>APD reviews licensure issues</a:t>
            </a:r>
          </a:p>
          <a:p>
            <a:pPr marL="1254125" lvl="1" indent="-511175">
              <a:spcAft>
                <a:spcPts val="600"/>
              </a:spcAft>
              <a:buClr>
                <a:srgbClr val="00A0AF"/>
              </a:buClr>
              <a:buFont typeface="Wingdings" panose="05000000000000000000" pitchFamily="2" charset="2"/>
              <a:buChar char="q"/>
            </a:pPr>
            <a:r>
              <a:rPr lang="en-US" dirty="0"/>
              <a:t>APD reviews history of Medicaid fraud </a:t>
            </a:r>
          </a:p>
          <a:p>
            <a:pPr marL="1254125" lvl="1" indent="-511175">
              <a:spcAft>
                <a:spcPts val="600"/>
              </a:spcAft>
              <a:buClr>
                <a:srgbClr val="00A0AF"/>
              </a:buClr>
              <a:buFont typeface="Wingdings" panose="05000000000000000000" pitchFamily="2" charset="2"/>
              <a:buChar char="q"/>
            </a:pPr>
            <a:r>
              <a:rPr lang="en-US" dirty="0"/>
              <a:t>APD reviews training status</a:t>
            </a:r>
          </a:p>
          <a:p>
            <a:pPr marL="1254125" lvl="1" indent="-511175">
              <a:spcAft>
                <a:spcPts val="600"/>
              </a:spcAft>
              <a:buClr>
                <a:srgbClr val="00A0AF"/>
              </a:buClr>
              <a:buFont typeface="Wingdings" panose="05000000000000000000" pitchFamily="2" charset="2"/>
              <a:buChar char="q"/>
            </a:pPr>
            <a:r>
              <a:rPr lang="en-US" dirty="0"/>
              <a:t>Trainer submits training certificates</a:t>
            </a:r>
          </a:p>
          <a:p>
            <a:pPr marL="1254125" lvl="1" indent="-511175">
              <a:spcAft>
                <a:spcPts val="600"/>
              </a:spcAft>
              <a:buClr>
                <a:srgbClr val="00A0AF"/>
              </a:buClr>
              <a:buFont typeface="Wingdings" panose="05000000000000000000" pitchFamily="2" charset="2"/>
              <a:buChar char="q"/>
            </a:pPr>
            <a:r>
              <a:rPr lang="en-US" dirty="0"/>
              <a:t>Region Support – Good Standing</a:t>
            </a:r>
          </a:p>
          <a:p>
            <a:pPr marL="1254125" lvl="1" indent="-511175">
              <a:spcAft>
                <a:spcPts val="600"/>
              </a:spcAft>
              <a:buClr>
                <a:srgbClr val="00A0AF"/>
              </a:buClr>
              <a:buFont typeface="Wingdings" panose="05000000000000000000" pitchFamily="2" charset="2"/>
              <a:buChar char="q"/>
            </a:pPr>
            <a:r>
              <a:rPr lang="en-US" dirty="0"/>
              <a:t>Appendix J</a:t>
            </a:r>
          </a:p>
          <a:p>
            <a:pPr marL="1254125" lvl="1" indent="-511175">
              <a:spcAft>
                <a:spcPts val="600"/>
              </a:spcAft>
              <a:buClr>
                <a:srgbClr val="00A0AF"/>
              </a:buClr>
              <a:buFont typeface="Wingdings" panose="05000000000000000000" pitchFamily="2" charset="2"/>
              <a:buChar char="q"/>
            </a:pPr>
            <a:r>
              <a:rPr lang="en-US" dirty="0"/>
              <a:t>Copy of curriculum</a:t>
            </a:r>
          </a:p>
          <a:p>
            <a:pPr marL="796925" indent="-511175">
              <a:spcAft>
                <a:spcPts val="600"/>
              </a:spcAft>
              <a:buClr>
                <a:srgbClr val="00A0AF"/>
              </a:buClr>
              <a:buFont typeface="Wingdings" panose="05000000000000000000" pitchFamily="2" charset="2"/>
              <a:buChar char="q"/>
            </a:pPr>
            <a:endParaRPr lang="en-US" sz="2400" dirty="0"/>
          </a:p>
          <a:p>
            <a:endParaRPr lang="en-US" sz="2800" dirty="0"/>
          </a:p>
        </p:txBody>
      </p:sp>
      <p:sp>
        <p:nvSpPr>
          <p:cNvPr id="6" name="Title 1"/>
          <p:cNvSpPr>
            <a:spLocks noGrp="1"/>
          </p:cNvSpPr>
          <p:nvPr>
            <p:ph type="title" idx="4294967295"/>
          </p:nvPr>
        </p:nvSpPr>
        <p:spPr>
          <a:xfrm rot="16200000">
            <a:off x="-2627526" y="2858876"/>
            <a:ext cx="6010943" cy="615708"/>
          </a:xfrm>
        </p:spPr>
        <p:style>
          <a:lnRef idx="0">
            <a:schemeClr val="accent5"/>
          </a:lnRef>
          <a:fillRef idx="3">
            <a:schemeClr val="accent5"/>
          </a:fillRef>
          <a:effectRef idx="3">
            <a:schemeClr val="accent5"/>
          </a:effectRef>
          <a:fontRef idx="minor">
            <a:schemeClr val="lt1"/>
          </a:fontRef>
        </p:style>
        <p:txBody>
          <a:bodyPr>
            <a:normAutofit/>
          </a:bodyPr>
          <a:lstStyle/>
          <a:p>
            <a:pPr eaLnBrk="1" hangingPunct="1">
              <a:defRPr/>
            </a:pPr>
            <a:r>
              <a:rPr lang="en-US" sz="2400" dirty="0">
                <a:solidFill>
                  <a:srgbClr val="FFFFFF"/>
                </a:solidFill>
                <a:latin typeface="Arial" panose="020B0604020202020204" pitchFamily="34" charset="0"/>
                <a:cs typeface="Arial" panose="020B0604020202020204" pitchFamily="34" charset="0"/>
              </a:rPr>
              <a:t>APD Approved Trainer Recertification</a:t>
            </a:r>
          </a:p>
        </p:txBody>
      </p:sp>
      <p:pic>
        <p:nvPicPr>
          <p:cNvPr id="4" name="Picture 3"/>
          <p:cNvPicPr>
            <a:picLocks noChangeAspect="1"/>
          </p:cNvPicPr>
          <p:nvPr/>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180521" y="457200"/>
            <a:ext cx="1673087" cy="15240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958078197"/>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idx="4294967295"/>
          </p:nvPr>
        </p:nvSpPr>
        <p:spPr>
          <a:xfrm rot="16200000">
            <a:off x="-2627526" y="2858876"/>
            <a:ext cx="6010943" cy="615708"/>
          </a:xfrm>
        </p:spPr>
        <p:style>
          <a:lnRef idx="0">
            <a:schemeClr val="accent5"/>
          </a:lnRef>
          <a:fillRef idx="3">
            <a:schemeClr val="accent5"/>
          </a:fillRef>
          <a:effectRef idx="3">
            <a:schemeClr val="accent5"/>
          </a:effectRef>
          <a:fontRef idx="minor">
            <a:schemeClr val="lt1"/>
          </a:fontRef>
        </p:style>
        <p:txBody>
          <a:bodyPr>
            <a:normAutofit/>
          </a:bodyPr>
          <a:lstStyle/>
          <a:p>
            <a:pPr eaLnBrk="1" hangingPunct="1">
              <a:defRPr/>
            </a:pPr>
            <a:r>
              <a:rPr lang="en-US" sz="2000" dirty="0">
                <a:solidFill>
                  <a:srgbClr val="FFFFFF"/>
                </a:solidFill>
                <a:latin typeface="Arial" panose="020B0604020202020204" pitchFamily="34" charset="0"/>
                <a:cs typeface="Arial" panose="020B0604020202020204" pitchFamily="34" charset="0"/>
              </a:rPr>
              <a:t>Train the Trainer Pilot Program</a:t>
            </a:r>
          </a:p>
        </p:txBody>
      </p:sp>
      <p:graphicFrame>
        <p:nvGraphicFramePr>
          <p:cNvPr id="7" name="Diagram 6"/>
          <p:cNvGraphicFramePr/>
          <p:nvPr>
            <p:extLst>
              <p:ext uri="{D42A27DB-BD31-4B8C-83A1-F6EECF244321}">
                <p14:modId xmlns:p14="http://schemas.microsoft.com/office/powerpoint/2010/main" val="1800210369"/>
              </p:ext>
            </p:extLst>
          </p:nvPr>
        </p:nvGraphicFramePr>
        <p:xfrm>
          <a:off x="990600" y="1600200"/>
          <a:ext cx="7848600" cy="3200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Rectangle 2"/>
          <p:cNvSpPr/>
          <p:nvPr/>
        </p:nvSpPr>
        <p:spPr>
          <a:xfrm>
            <a:off x="1628553" y="4876799"/>
            <a:ext cx="7086600" cy="461665"/>
          </a:xfrm>
          <a:prstGeom prst="rect">
            <a:avLst/>
          </a:prstGeom>
        </p:spPr>
        <p:txBody>
          <a:bodyPr wrap="square">
            <a:spAutoFit/>
          </a:bodyPr>
          <a:lstStyle/>
          <a:p>
            <a:pPr lvl="0"/>
            <a:r>
              <a:rPr lang="en-US" sz="2400" dirty="0"/>
              <a:t>.</a:t>
            </a:r>
            <a:endParaRPr lang="en-US" sz="2400" dirty="0">
              <a:latin typeface="Tahoma" panose="020B0604030504040204" pitchFamily="34" charset="0"/>
              <a:ea typeface="Tahoma" panose="020B0604030504040204" pitchFamily="34" charset="0"/>
              <a:cs typeface="Tahoma" panose="020B0604030504040204" pitchFamily="34" charset="0"/>
            </a:endParaRPr>
          </a:p>
        </p:txBody>
      </p:sp>
      <p:sp>
        <p:nvSpPr>
          <p:cNvPr id="2" name="Rectangle 1"/>
          <p:cNvSpPr/>
          <p:nvPr/>
        </p:nvSpPr>
        <p:spPr>
          <a:xfrm>
            <a:off x="2133600" y="381000"/>
            <a:ext cx="6400800" cy="523220"/>
          </a:xfrm>
          <a:prstGeom prst="rect">
            <a:avLst/>
          </a:prstGeom>
        </p:spPr>
        <p:txBody>
          <a:bodyPr wrap="square">
            <a:spAutoFit/>
          </a:bodyPr>
          <a:lstStyle/>
          <a:p>
            <a:r>
              <a:rPr lang="en-US" sz="2800" b="1" u="sng" dirty="0"/>
              <a:t>Train the Trainer Pilot Program</a:t>
            </a:r>
          </a:p>
        </p:txBody>
      </p:sp>
    </p:spTree>
    <p:extLst>
      <p:ext uri="{BB962C8B-B14F-4D97-AF65-F5344CB8AC3E}">
        <p14:creationId xmlns:p14="http://schemas.microsoft.com/office/powerpoint/2010/main" val="2587729721"/>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566567879"/>
              </p:ext>
            </p:extLst>
          </p:nvPr>
        </p:nvGraphicFramePr>
        <p:xfrm>
          <a:off x="1295400" y="914400"/>
          <a:ext cx="7162800" cy="5105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itle 1"/>
          <p:cNvSpPr>
            <a:spLocks noGrp="1"/>
          </p:cNvSpPr>
          <p:nvPr>
            <p:ph type="title" idx="4294967295"/>
          </p:nvPr>
        </p:nvSpPr>
        <p:spPr>
          <a:xfrm rot="16200000">
            <a:off x="-2627526" y="2858876"/>
            <a:ext cx="6010943" cy="615708"/>
          </a:xfrm>
        </p:spPr>
        <p:style>
          <a:lnRef idx="0">
            <a:schemeClr val="accent5"/>
          </a:lnRef>
          <a:fillRef idx="3">
            <a:schemeClr val="accent5"/>
          </a:fillRef>
          <a:effectRef idx="3">
            <a:schemeClr val="accent5"/>
          </a:effectRef>
          <a:fontRef idx="minor">
            <a:schemeClr val="lt1"/>
          </a:fontRef>
        </p:style>
        <p:txBody>
          <a:bodyPr>
            <a:normAutofit/>
          </a:bodyPr>
          <a:lstStyle/>
          <a:p>
            <a:pPr eaLnBrk="1" hangingPunct="1">
              <a:defRPr/>
            </a:pPr>
            <a:r>
              <a:rPr lang="en-US" sz="2000" dirty="0">
                <a:solidFill>
                  <a:srgbClr val="FFFFFF"/>
                </a:solidFill>
                <a:latin typeface="Arial" panose="020B0604020202020204" pitchFamily="34" charset="0"/>
                <a:cs typeface="Arial" panose="020B0604020202020204" pitchFamily="34" charset="0"/>
              </a:rPr>
              <a:t>Train the Trainer Pilot Program</a:t>
            </a:r>
          </a:p>
        </p:txBody>
      </p:sp>
      <p:sp>
        <p:nvSpPr>
          <p:cNvPr id="7" name="Rectangle 8"/>
          <p:cNvSpPr>
            <a:spLocks noChangeArrowheads="1"/>
          </p:cNvSpPr>
          <p:nvPr/>
        </p:nvSpPr>
        <p:spPr bwMode="auto">
          <a:xfrm>
            <a:off x="1143000" y="152400"/>
            <a:ext cx="7620000" cy="584775"/>
          </a:xfrm>
          <a:prstGeom prst="rect">
            <a:avLst/>
          </a:prstGeom>
          <a:noFill/>
          <a:ln w="9525">
            <a:noFill/>
            <a:miter lim="800000"/>
            <a:headEnd/>
            <a:tailEnd/>
          </a:ln>
        </p:spPr>
        <p:txBody>
          <a:bodyPr wrap="square">
            <a:spAutoFit/>
          </a:bodyPr>
          <a:lstStyle/>
          <a:p>
            <a:pPr algn="ctr"/>
            <a:r>
              <a:rPr lang="en-US" sz="3200" b="1" u="sng" dirty="0"/>
              <a:t>Train the Trainer Pilot Program</a:t>
            </a:r>
            <a:endParaRPr lang="en-US" sz="2800" u="sng" dirty="0"/>
          </a:p>
        </p:txBody>
      </p:sp>
    </p:spTree>
    <p:extLst>
      <p:ext uri="{BB962C8B-B14F-4D97-AF65-F5344CB8AC3E}">
        <p14:creationId xmlns:p14="http://schemas.microsoft.com/office/powerpoint/2010/main" val="4008598144"/>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4266838992"/>
              </p:ext>
            </p:extLst>
          </p:nvPr>
        </p:nvGraphicFramePr>
        <p:xfrm>
          <a:off x="1295400" y="914400"/>
          <a:ext cx="7162800" cy="5105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itle 1"/>
          <p:cNvSpPr>
            <a:spLocks noGrp="1"/>
          </p:cNvSpPr>
          <p:nvPr>
            <p:ph type="title" idx="4294967295"/>
          </p:nvPr>
        </p:nvSpPr>
        <p:spPr>
          <a:xfrm rot="16200000">
            <a:off x="-2621417" y="3142405"/>
            <a:ext cx="6010943" cy="615708"/>
          </a:xfrm>
        </p:spPr>
        <p:style>
          <a:lnRef idx="0">
            <a:schemeClr val="accent5"/>
          </a:lnRef>
          <a:fillRef idx="3">
            <a:schemeClr val="accent5"/>
          </a:fillRef>
          <a:effectRef idx="3">
            <a:schemeClr val="accent5"/>
          </a:effectRef>
          <a:fontRef idx="minor">
            <a:schemeClr val="lt1"/>
          </a:fontRef>
        </p:style>
        <p:txBody>
          <a:bodyPr>
            <a:normAutofit/>
          </a:bodyPr>
          <a:lstStyle/>
          <a:p>
            <a:pPr eaLnBrk="1" hangingPunct="1">
              <a:defRPr/>
            </a:pPr>
            <a:r>
              <a:rPr lang="en-US" sz="2000" dirty="0">
                <a:solidFill>
                  <a:srgbClr val="FFFFFF"/>
                </a:solidFill>
                <a:latin typeface="Arial" panose="020B0604020202020204" pitchFamily="34" charset="0"/>
                <a:cs typeface="Arial" panose="020B0604020202020204" pitchFamily="34" charset="0"/>
              </a:rPr>
              <a:t>APD Training Solutions</a:t>
            </a:r>
            <a:r>
              <a:rPr lang="en-US" sz="2400" dirty="0">
                <a:solidFill>
                  <a:srgbClr val="FFFFFF"/>
                </a:solidFill>
                <a:latin typeface="Tahoma" pitchFamily="34" charset="0"/>
                <a:cs typeface="Arial" charset="0"/>
              </a:rPr>
              <a:t>?</a:t>
            </a:r>
          </a:p>
        </p:txBody>
      </p:sp>
      <p:sp>
        <p:nvSpPr>
          <p:cNvPr id="7" name="Rectangle 8"/>
          <p:cNvSpPr>
            <a:spLocks noChangeArrowheads="1"/>
          </p:cNvSpPr>
          <p:nvPr/>
        </p:nvSpPr>
        <p:spPr bwMode="auto">
          <a:xfrm>
            <a:off x="1143000" y="152400"/>
            <a:ext cx="7620000" cy="584775"/>
          </a:xfrm>
          <a:prstGeom prst="rect">
            <a:avLst/>
          </a:prstGeom>
          <a:noFill/>
          <a:ln w="9525">
            <a:noFill/>
            <a:miter lim="800000"/>
            <a:headEnd/>
            <a:tailEnd/>
          </a:ln>
        </p:spPr>
        <p:txBody>
          <a:bodyPr wrap="square">
            <a:spAutoFit/>
          </a:bodyPr>
          <a:lstStyle/>
          <a:p>
            <a:pPr algn="ctr"/>
            <a:r>
              <a:rPr lang="en-US" sz="3200" b="1" u="sng" dirty="0"/>
              <a:t>Closing APD Training Gaps</a:t>
            </a:r>
            <a:endParaRPr lang="en-US" sz="2800" u="sng" dirty="0"/>
          </a:p>
        </p:txBody>
      </p:sp>
    </p:spTree>
    <p:extLst>
      <p:ext uri="{BB962C8B-B14F-4D97-AF65-F5344CB8AC3E}">
        <p14:creationId xmlns:p14="http://schemas.microsoft.com/office/powerpoint/2010/main" val="348143681"/>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idx="4294967295"/>
          </p:nvPr>
        </p:nvSpPr>
        <p:spPr>
          <a:xfrm rot="16200000">
            <a:off x="-2630580" y="3002418"/>
            <a:ext cx="6010943" cy="615708"/>
          </a:xfrm>
        </p:spPr>
        <p:style>
          <a:lnRef idx="0">
            <a:schemeClr val="accent5"/>
          </a:lnRef>
          <a:fillRef idx="3">
            <a:schemeClr val="accent5"/>
          </a:fillRef>
          <a:effectRef idx="3">
            <a:schemeClr val="accent5"/>
          </a:effectRef>
          <a:fontRef idx="minor">
            <a:schemeClr val="lt1"/>
          </a:fontRef>
        </p:style>
        <p:txBody>
          <a:bodyPr>
            <a:normAutofit/>
          </a:bodyPr>
          <a:lstStyle/>
          <a:p>
            <a:pPr eaLnBrk="1" hangingPunct="1">
              <a:defRPr/>
            </a:pPr>
            <a:r>
              <a:rPr lang="en-US" sz="2000" dirty="0">
                <a:solidFill>
                  <a:srgbClr val="FFFFFF"/>
                </a:solidFill>
                <a:latin typeface="Arial" panose="020B0604020202020204" pitchFamily="34" charset="0"/>
                <a:cs typeface="Arial" panose="020B0604020202020204" pitchFamily="34" charset="0"/>
              </a:rPr>
              <a:t>APD Training Goals</a:t>
            </a:r>
          </a:p>
        </p:txBody>
      </p:sp>
      <p:sp>
        <p:nvSpPr>
          <p:cNvPr id="8" name="Rectangle 8"/>
          <p:cNvSpPr>
            <a:spLocks noChangeArrowheads="1"/>
          </p:cNvSpPr>
          <p:nvPr/>
        </p:nvSpPr>
        <p:spPr bwMode="auto">
          <a:xfrm>
            <a:off x="1371600" y="1676400"/>
            <a:ext cx="7503042" cy="2893100"/>
          </a:xfrm>
          <a:prstGeom prst="rect">
            <a:avLst/>
          </a:prstGeom>
          <a:noFill/>
          <a:ln w="9525">
            <a:noFill/>
            <a:miter lim="800000"/>
            <a:headEnd/>
            <a:tailEnd/>
          </a:ln>
        </p:spPr>
        <p:txBody>
          <a:bodyPr wrap="square">
            <a:spAutoFit/>
          </a:bodyPr>
          <a:lstStyle/>
          <a:p>
            <a:pPr marL="342900" indent="-342900">
              <a:spcBef>
                <a:spcPts val="300"/>
              </a:spcBef>
              <a:spcAft>
                <a:spcPts val="300"/>
              </a:spcAft>
              <a:buClr>
                <a:srgbClr val="00A0AF"/>
              </a:buClr>
              <a:buFont typeface="Wingdings" panose="05000000000000000000" pitchFamily="2" charset="2"/>
              <a:buChar char="q"/>
            </a:pPr>
            <a:r>
              <a:rPr lang="en-US" dirty="0"/>
              <a:t>Long term and immediate workforce development needs</a:t>
            </a:r>
          </a:p>
          <a:p>
            <a:pPr marL="342900" indent="-342900">
              <a:spcBef>
                <a:spcPts val="300"/>
              </a:spcBef>
              <a:spcAft>
                <a:spcPts val="300"/>
              </a:spcAft>
              <a:buClr>
                <a:srgbClr val="00A0AF"/>
              </a:buClr>
              <a:buFont typeface="Wingdings" panose="05000000000000000000" pitchFamily="2" charset="2"/>
              <a:buChar char="q"/>
            </a:pPr>
            <a:r>
              <a:rPr lang="en-US" dirty="0"/>
              <a:t>Managers and staff can identify, register for, and track trainings in TRAIN Florida</a:t>
            </a:r>
          </a:p>
          <a:p>
            <a:pPr marL="342900" indent="-342900">
              <a:spcBef>
                <a:spcPts val="300"/>
              </a:spcBef>
              <a:spcAft>
                <a:spcPts val="300"/>
              </a:spcAft>
              <a:buClr>
                <a:srgbClr val="00A0AF"/>
              </a:buClr>
              <a:buFont typeface="Wingdings" panose="05000000000000000000" pitchFamily="2" charset="2"/>
              <a:buChar char="q"/>
            </a:pPr>
            <a:r>
              <a:rPr lang="en-US" dirty="0"/>
              <a:t>Network for sharing training &amp; access a variety of trainings through other state agencies</a:t>
            </a:r>
          </a:p>
          <a:p>
            <a:pPr marL="342900" indent="-342900">
              <a:spcBef>
                <a:spcPts val="300"/>
              </a:spcBef>
              <a:spcAft>
                <a:spcPts val="300"/>
              </a:spcAft>
              <a:buClr>
                <a:srgbClr val="00A0AF"/>
              </a:buClr>
              <a:buFont typeface="Wingdings" panose="05000000000000000000" pitchFamily="2" charset="2"/>
              <a:buChar char="q"/>
            </a:pPr>
            <a:r>
              <a:rPr lang="en-US" dirty="0"/>
              <a:t>Provides the infrastructure for short and long term provider and customer training</a:t>
            </a:r>
          </a:p>
          <a:p>
            <a:pPr marL="342900" indent="-342900">
              <a:spcBef>
                <a:spcPts val="300"/>
              </a:spcBef>
              <a:spcAft>
                <a:spcPts val="300"/>
              </a:spcAft>
              <a:buClr>
                <a:srgbClr val="00A0AF"/>
              </a:buClr>
              <a:buFont typeface="Wingdings" panose="05000000000000000000" pitchFamily="2" charset="2"/>
              <a:buChar char="q"/>
            </a:pPr>
            <a:r>
              <a:rPr lang="en-US" dirty="0"/>
              <a:t>Oversight and management of an organization’s learners, courses, and continuing education</a:t>
            </a:r>
          </a:p>
        </p:txBody>
      </p:sp>
      <p:sp>
        <p:nvSpPr>
          <p:cNvPr id="10" name="Rectangle 5"/>
          <p:cNvSpPr>
            <a:spLocks noChangeArrowheads="1"/>
          </p:cNvSpPr>
          <p:nvPr/>
        </p:nvSpPr>
        <p:spPr bwMode="auto">
          <a:xfrm>
            <a:off x="1600200" y="447020"/>
            <a:ext cx="6019800" cy="523220"/>
          </a:xfrm>
          <a:prstGeom prst="rect">
            <a:avLst/>
          </a:prstGeom>
          <a:noFill/>
          <a:ln w="9525">
            <a:noFill/>
            <a:miter lim="800000"/>
            <a:headEnd/>
            <a:tailEnd/>
          </a:ln>
        </p:spPr>
        <p:txBody>
          <a:bodyPr wrap="square">
            <a:spAutoFit/>
          </a:bodyPr>
          <a:lstStyle/>
          <a:p>
            <a:pPr algn="ctr"/>
            <a:r>
              <a:rPr lang="en-US" sz="2800" b="1" u="sng" dirty="0">
                <a:cs typeface="Tahoma" pitchFamily="34" charset="0"/>
              </a:rPr>
              <a:t>APD </a:t>
            </a:r>
            <a:r>
              <a:rPr lang="en-US" sz="2800" u="sng" dirty="0">
                <a:cs typeface="Tahoma" pitchFamily="34" charset="0"/>
              </a:rPr>
              <a:t>Training</a:t>
            </a:r>
            <a:r>
              <a:rPr lang="en-US" sz="2800" b="1" u="sng" dirty="0">
                <a:cs typeface="Tahoma" pitchFamily="34" charset="0"/>
              </a:rPr>
              <a:t> Goals</a:t>
            </a:r>
          </a:p>
        </p:txBody>
      </p:sp>
      <p:sp>
        <p:nvSpPr>
          <p:cNvPr id="2" name="Rectangle 1"/>
          <p:cNvSpPr/>
          <p:nvPr/>
        </p:nvSpPr>
        <p:spPr>
          <a:xfrm>
            <a:off x="2362200" y="447020"/>
            <a:ext cx="4724400" cy="6197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25173913"/>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idx="4294967295"/>
          </p:nvPr>
        </p:nvSpPr>
        <p:spPr>
          <a:xfrm rot="16200000">
            <a:off x="-2575698" y="3149728"/>
            <a:ext cx="6010943" cy="615708"/>
          </a:xfrm>
        </p:spPr>
        <p:style>
          <a:lnRef idx="0">
            <a:schemeClr val="accent5"/>
          </a:lnRef>
          <a:fillRef idx="3">
            <a:schemeClr val="accent5"/>
          </a:fillRef>
          <a:effectRef idx="3">
            <a:schemeClr val="accent5"/>
          </a:effectRef>
          <a:fontRef idx="minor">
            <a:schemeClr val="lt1"/>
          </a:fontRef>
        </p:style>
        <p:txBody>
          <a:bodyPr>
            <a:normAutofit/>
          </a:bodyPr>
          <a:lstStyle/>
          <a:p>
            <a:pPr eaLnBrk="1" hangingPunct="1">
              <a:defRPr/>
            </a:pPr>
            <a:r>
              <a:rPr lang="en-US" sz="2000" dirty="0">
                <a:solidFill>
                  <a:srgbClr val="FFFFFF"/>
                </a:solidFill>
                <a:latin typeface="Arial" panose="020B0604020202020204" pitchFamily="34" charset="0"/>
                <a:cs typeface="Arial" panose="020B0604020202020204" pitchFamily="34" charset="0"/>
              </a:rPr>
              <a:t>APD Benefits from using TRAIN Florida</a:t>
            </a:r>
          </a:p>
        </p:txBody>
      </p:sp>
      <p:sp>
        <p:nvSpPr>
          <p:cNvPr id="8" name="Rectangle 8"/>
          <p:cNvSpPr>
            <a:spLocks noChangeArrowheads="1"/>
          </p:cNvSpPr>
          <p:nvPr/>
        </p:nvSpPr>
        <p:spPr bwMode="auto">
          <a:xfrm>
            <a:off x="1447800" y="1295400"/>
            <a:ext cx="7391400" cy="4385816"/>
          </a:xfrm>
          <a:prstGeom prst="rect">
            <a:avLst/>
          </a:prstGeom>
          <a:noFill/>
          <a:ln w="9525">
            <a:noFill/>
            <a:miter lim="800000"/>
            <a:headEnd/>
            <a:tailEnd/>
          </a:ln>
        </p:spPr>
        <p:txBody>
          <a:bodyPr wrap="square">
            <a:spAutoFit/>
          </a:bodyPr>
          <a:lstStyle/>
          <a:p>
            <a:pPr>
              <a:spcBef>
                <a:spcPts val="300"/>
              </a:spcBef>
              <a:spcAft>
                <a:spcPts val="300"/>
              </a:spcAft>
              <a:buClr>
                <a:srgbClr val="00A0AF"/>
              </a:buClr>
            </a:pPr>
            <a:endParaRPr lang="en-US" sz="2200" dirty="0"/>
          </a:p>
          <a:p>
            <a:pPr marL="342900" indent="-342900">
              <a:spcBef>
                <a:spcPts val="300"/>
              </a:spcBef>
              <a:spcAft>
                <a:spcPts val="300"/>
              </a:spcAft>
              <a:buClr>
                <a:srgbClr val="00A0AF"/>
              </a:buClr>
              <a:buFont typeface="Wingdings" panose="05000000000000000000" pitchFamily="2" charset="2"/>
              <a:buChar char="q"/>
            </a:pPr>
            <a:r>
              <a:rPr lang="en-US" dirty="0"/>
              <a:t>Network with other state agencies to provide training</a:t>
            </a:r>
          </a:p>
          <a:p>
            <a:pPr marL="342900" indent="-342900">
              <a:spcBef>
                <a:spcPts val="300"/>
              </a:spcBef>
              <a:spcAft>
                <a:spcPts val="300"/>
              </a:spcAft>
              <a:buClr>
                <a:srgbClr val="00A0AF"/>
              </a:buClr>
              <a:buFont typeface="Wingdings" panose="05000000000000000000" pitchFamily="2" charset="2"/>
              <a:buChar char="q"/>
            </a:pPr>
            <a:r>
              <a:rPr lang="en-US" dirty="0"/>
              <a:t>Add additional training to TRAIN Florida</a:t>
            </a:r>
          </a:p>
          <a:p>
            <a:pPr marL="1257300" lvl="2" indent="-342900">
              <a:spcBef>
                <a:spcPts val="300"/>
              </a:spcBef>
              <a:spcAft>
                <a:spcPts val="300"/>
              </a:spcAft>
              <a:buClr>
                <a:srgbClr val="00A0AF"/>
              </a:buClr>
              <a:buFont typeface="Arial" panose="020B0604020202020204" pitchFamily="34" charset="0"/>
              <a:buChar char="•"/>
            </a:pPr>
            <a:r>
              <a:rPr lang="en-US" dirty="0"/>
              <a:t>Supported Living Coaching</a:t>
            </a:r>
          </a:p>
          <a:p>
            <a:pPr marL="1257300" lvl="2" indent="-342900">
              <a:spcBef>
                <a:spcPts val="300"/>
              </a:spcBef>
              <a:spcAft>
                <a:spcPts val="300"/>
              </a:spcAft>
              <a:buClr>
                <a:srgbClr val="00A0AF"/>
              </a:buClr>
              <a:buFont typeface="Arial" panose="020B0604020202020204" pitchFamily="34" charset="0"/>
              <a:buChar char="•"/>
            </a:pPr>
            <a:r>
              <a:rPr lang="en-US" dirty="0"/>
              <a:t>Supported Employment Coaching</a:t>
            </a:r>
          </a:p>
          <a:p>
            <a:pPr marL="2171700" lvl="4" indent="-342900">
              <a:spcBef>
                <a:spcPts val="300"/>
              </a:spcBef>
              <a:spcAft>
                <a:spcPts val="300"/>
              </a:spcAft>
              <a:buClr>
                <a:srgbClr val="00A0AF"/>
              </a:buClr>
              <a:buFont typeface="Arial" panose="020B0604020202020204" pitchFamily="34" charset="0"/>
              <a:buChar char="•"/>
            </a:pPr>
            <a:r>
              <a:rPr lang="en-US" dirty="0"/>
              <a:t>Best Practices</a:t>
            </a:r>
          </a:p>
          <a:p>
            <a:pPr marL="2171700" lvl="4" indent="-342900">
              <a:spcBef>
                <a:spcPts val="300"/>
              </a:spcBef>
              <a:spcAft>
                <a:spcPts val="300"/>
              </a:spcAft>
              <a:buClr>
                <a:srgbClr val="00A0AF"/>
              </a:buClr>
              <a:buFont typeface="Arial" panose="020B0604020202020204" pitchFamily="34" charset="0"/>
              <a:buChar char="•"/>
            </a:pPr>
            <a:r>
              <a:rPr lang="en-US" dirty="0"/>
              <a:t>Social Security Work Incentives</a:t>
            </a:r>
          </a:p>
          <a:p>
            <a:pPr marL="1257300" lvl="2" indent="-342900">
              <a:spcBef>
                <a:spcPts val="300"/>
              </a:spcBef>
              <a:spcAft>
                <a:spcPts val="300"/>
              </a:spcAft>
              <a:buClr>
                <a:srgbClr val="00A0AF"/>
              </a:buClr>
              <a:buFont typeface="Arial" panose="020B0604020202020204" pitchFamily="34" charset="0"/>
              <a:buChar char="•"/>
            </a:pPr>
            <a:r>
              <a:rPr lang="en-US" dirty="0"/>
              <a:t>Waiver Support Coordinator Pre-Service</a:t>
            </a:r>
          </a:p>
          <a:p>
            <a:pPr marL="342900" indent="-342900">
              <a:spcBef>
                <a:spcPts val="300"/>
              </a:spcBef>
              <a:spcAft>
                <a:spcPts val="300"/>
              </a:spcAft>
              <a:buClr>
                <a:srgbClr val="00A0AF"/>
              </a:buClr>
              <a:buFont typeface="Wingdings" panose="05000000000000000000" pitchFamily="2" charset="2"/>
              <a:buChar char="q"/>
            </a:pPr>
            <a:r>
              <a:rPr lang="en-US" dirty="0"/>
              <a:t>Additional training options – new trainers</a:t>
            </a:r>
          </a:p>
          <a:p>
            <a:pPr marL="342900" indent="-342900">
              <a:spcBef>
                <a:spcPts val="300"/>
              </a:spcBef>
              <a:spcAft>
                <a:spcPts val="300"/>
              </a:spcAft>
              <a:buClr>
                <a:srgbClr val="00A0AF"/>
              </a:buClr>
              <a:buFont typeface="Wingdings" panose="05000000000000000000" pitchFamily="2" charset="2"/>
              <a:buChar char="q"/>
            </a:pPr>
            <a:r>
              <a:rPr lang="en-US" dirty="0"/>
              <a:t>Add training for consumers and their families</a:t>
            </a:r>
          </a:p>
          <a:p>
            <a:pPr marL="342900" indent="-342900">
              <a:spcBef>
                <a:spcPts val="300"/>
              </a:spcBef>
              <a:spcAft>
                <a:spcPts val="300"/>
              </a:spcAft>
              <a:buClr>
                <a:srgbClr val="00A0AF"/>
              </a:buClr>
              <a:buFont typeface="Wingdings" panose="05000000000000000000" pitchFamily="2" charset="2"/>
              <a:buChar char="q"/>
            </a:pPr>
            <a:r>
              <a:rPr lang="en-US" dirty="0"/>
              <a:t>Provide training in Spanish and Haitian/Creole</a:t>
            </a:r>
          </a:p>
          <a:p>
            <a:pPr>
              <a:spcBef>
                <a:spcPts val="300"/>
              </a:spcBef>
              <a:spcAft>
                <a:spcPts val="300"/>
              </a:spcAft>
              <a:buClr>
                <a:srgbClr val="00A0AF"/>
              </a:buClr>
            </a:pPr>
            <a:r>
              <a:rPr lang="en-US" sz="2200" dirty="0"/>
              <a:t>		</a:t>
            </a:r>
          </a:p>
        </p:txBody>
      </p:sp>
      <p:sp>
        <p:nvSpPr>
          <p:cNvPr id="10" name="Rectangle 5"/>
          <p:cNvSpPr>
            <a:spLocks noChangeArrowheads="1"/>
          </p:cNvSpPr>
          <p:nvPr/>
        </p:nvSpPr>
        <p:spPr bwMode="auto">
          <a:xfrm>
            <a:off x="1676400" y="228600"/>
            <a:ext cx="6172200" cy="523220"/>
          </a:xfrm>
          <a:prstGeom prst="rect">
            <a:avLst/>
          </a:prstGeom>
          <a:noFill/>
          <a:ln w="9525">
            <a:noFill/>
            <a:miter lim="800000"/>
            <a:headEnd/>
            <a:tailEnd/>
          </a:ln>
        </p:spPr>
        <p:txBody>
          <a:bodyPr wrap="square">
            <a:spAutoFit/>
          </a:bodyPr>
          <a:lstStyle/>
          <a:p>
            <a:pPr algn="ctr"/>
            <a:r>
              <a:rPr lang="en-US" sz="2800" b="1" u="sng" dirty="0">
                <a:cs typeface="Tahoma" pitchFamily="34" charset="0"/>
              </a:rPr>
              <a:t>APD Training Goals</a:t>
            </a:r>
          </a:p>
        </p:txBody>
      </p:sp>
      <p:sp>
        <p:nvSpPr>
          <p:cNvPr id="4" name="Rectangle 3"/>
          <p:cNvSpPr/>
          <p:nvPr/>
        </p:nvSpPr>
        <p:spPr>
          <a:xfrm>
            <a:off x="2438400" y="161258"/>
            <a:ext cx="4648200" cy="67694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38957896"/>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idx="4294967295"/>
          </p:nvPr>
        </p:nvSpPr>
        <p:spPr>
          <a:xfrm rot="16200000">
            <a:off x="-2627526" y="2858876"/>
            <a:ext cx="6010943" cy="615708"/>
          </a:xfrm>
        </p:spPr>
        <p:style>
          <a:lnRef idx="0">
            <a:schemeClr val="accent5"/>
          </a:lnRef>
          <a:fillRef idx="3">
            <a:schemeClr val="accent5"/>
          </a:fillRef>
          <a:effectRef idx="3">
            <a:schemeClr val="accent5"/>
          </a:effectRef>
          <a:fontRef idx="minor">
            <a:schemeClr val="lt1"/>
          </a:fontRef>
        </p:style>
        <p:txBody>
          <a:bodyPr>
            <a:normAutofit/>
          </a:bodyPr>
          <a:lstStyle/>
          <a:p>
            <a:r>
              <a:rPr lang="en-US" sz="2000" b="1" dirty="0">
                <a:solidFill>
                  <a:schemeClr val="bg1"/>
                </a:solidFill>
                <a:latin typeface="Arial" panose="020B0604020202020204" pitchFamily="34" charset="0"/>
                <a:cs typeface="Arial" panose="020B0604020202020204" pitchFamily="34" charset="0"/>
              </a:rPr>
              <a:t>Additional Information</a:t>
            </a:r>
            <a:endParaRPr lang="en-US" sz="2000" dirty="0">
              <a:solidFill>
                <a:schemeClr val="bg1"/>
              </a:solidFill>
              <a:latin typeface="Arial" panose="020B0604020202020204" pitchFamily="34" charset="0"/>
              <a:cs typeface="Arial" panose="020B0604020202020204" pitchFamily="34" charset="0"/>
            </a:endParaRPr>
          </a:p>
        </p:txBody>
      </p:sp>
      <p:sp>
        <p:nvSpPr>
          <p:cNvPr id="13" name="Rectangle 12"/>
          <p:cNvSpPr/>
          <p:nvPr/>
        </p:nvSpPr>
        <p:spPr>
          <a:xfrm>
            <a:off x="1295400" y="2298568"/>
            <a:ext cx="7696200" cy="369332"/>
          </a:xfrm>
          <a:prstGeom prst="rect">
            <a:avLst/>
          </a:prstGeom>
        </p:spPr>
        <p:txBody>
          <a:bodyPr wrap="square">
            <a:spAutoFit/>
          </a:bodyPr>
          <a:lstStyle/>
          <a:p>
            <a:pPr algn="ctr"/>
            <a:r>
              <a:rPr lang="en-US" b="1" dirty="0"/>
              <a:t>Agency for Persons with Disabilities! </a:t>
            </a:r>
          </a:p>
        </p:txBody>
      </p:sp>
      <p:pic>
        <p:nvPicPr>
          <p:cNvPr id="7" name="Picture 9" descr="Team_Welcome"/>
          <p:cNvPicPr>
            <a:picLocks noChangeAspect="1" noChangeArrowheads="1"/>
          </p:cNvPicPr>
          <p:nvPr/>
        </p:nvPicPr>
        <p:blipFill>
          <a:blip r:embed="rId3"/>
          <a:srcRect/>
          <a:stretch>
            <a:fillRect/>
          </a:stretch>
        </p:blipFill>
        <p:spPr bwMode="auto">
          <a:xfrm>
            <a:off x="3619500" y="457200"/>
            <a:ext cx="2590800" cy="1723520"/>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style>
          <a:lnRef idx="1">
            <a:schemeClr val="accent3"/>
          </a:lnRef>
          <a:fillRef idx="2">
            <a:schemeClr val="accent3"/>
          </a:fillRef>
          <a:effectRef idx="1">
            <a:schemeClr val="accent3"/>
          </a:effectRef>
          <a:fontRef idx="minor">
            <a:schemeClr val="dk1"/>
          </a:fontRef>
        </p:style>
      </p:pic>
      <p:sp>
        <p:nvSpPr>
          <p:cNvPr id="11" name="Rectangle 9"/>
          <p:cNvSpPr>
            <a:spLocks noChangeArrowheads="1"/>
          </p:cNvSpPr>
          <p:nvPr/>
        </p:nvSpPr>
        <p:spPr bwMode="auto">
          <a:xfrm>
            <a:off x="1181100" y="3200400"/>
            <a:ext cx="7810500" cy="2209800"/>
          </a:xfrm>
          <a:prstGeom prst="rect">
            <a:avLst/>
          </a:prstGeom>
          <a:noFill/>
          <a:ln w="9525">
            <a:noFill/>
            <a:miter lim="800000"/>
            <a:headEnd/>
            <a:tailEnd/>
          </a:ln>
        </p:spPr>
        <p:txBody>
          <a:bodyPr/>
          <a:lstStyle/>
          <a:p>
            <a:pPr marL="342900" indent="-342900">
              <a:lnSpc>
                <a:spcPct val="80000"/>
              </a:lnSpc>
              <a:spcBef>
                <a:spcPct val="20000"/>
              </a:spcBef>
              <a:buFont typeface="Arial" charset="0"/>
              <a:buNone/>
            </a:pPr>
            <a:r>
              <a:rPr lang="en-US" sz="2400" b="1" dirty="0">
                <a:solidFill>
                  <a:srgbClr val="000000"/>
                </a:solidFill>
              </a:rPr>
              <a:t>Contact: </a:t>
            </a:r>
          </a:p>
          <a:p>
            <a:pPr>
              <a:lnSpc>
                <a:spcPct val="80000"/>
              </a:lnSpc>
              <a:spcBef>
                <a:spcPct val="20000"/>
              </a:spcBef>
              <a:buFont typeface="Arial" charset="0"/>
              <a:buNone/>
            </a:pPr>
            <a:r>
              <a:rPr lang="en-US" sz="2000" dirty="0"/>
              <a:t>Pamela London, Program and Policy Manager</a:t>
            </a:r>
          </a:p>
          <a:p>
            <a:pPr>
              <a:lnSpc>
                <a:spcPct val="80000"/>
              </a:lnSpc>
              <a:spcBef>
                <a:spcPct val="20000"/>
              </a:spcBef>
              <a:buFont typeface="Arial" charset="0"/>
              <a:buNone/>
            </a:pPr>
            <a:r>
              <a:rPr lang="en-US" sz="2000" dirty="0"/>
              <a:t>Quality Assurance, Training and Client Rights</a:t>
            </a:r>
          </a:p>
          <a:p>
            <a:pPr marL="342900" indent="-342900" algn="ctr">
              <a:lnSpc>
                <a:spcPct val="80000"/>
              </a:lnSpc>
              <a:spcBef>
                <a:spcPct val="20000"/>
              </a:spcBef>
              <a:buFont typeface="Arial" charset="0"/>
              <a:buNone/>
            </a:pPr>
            <a:endParaRPr lang="en-US" sz="2400" b="1" dirty="0">
              <a:solidFill>
                <a:srgbClr val="00A0AF"/>
              </a:solidFill>
            </a:endParaRPr>
          </a:p>
          <a:p>
            <a:pPr marL="342900" indent="-342900" algn="ctr">
              <a:lnSpc>
                <a:spcPct val="80000"/>
              </a:lnSpc>
              <a:spcBef>
                <a:spcPct val="20000"/>
              </a:spcBef>
              <a:buFont typeface="Arial" charset="0"/>
              <a:buNone/>
            </a:pPr>
            <a:r>
              <a:rPr lang="en-US" sz="2400" b="1" dirty="0">
                <a:solidFill>
                  <a:srgbClr val="00A0AF"/>
                </a:solidFill>
              </a:rPr>
              <a:t>Email -</a:t>
            </a:r>
            <a:r>
              <a:rPr lang="en-US" sz="2400" dirty="0">
                <a:solidFill>
                  <a:srgbClr val="000000"/>
                </a:solidFill>
              </a:rPr>
              <a:t> </a:t>
            </a:r>
            <a:r>
              <a:rPr lang="en-US" sz="2400" u="sng" dirty="0">
                <a:hlinkClick r:id="rId4"/>
              </a:rPr>
              <a:t>Pamela.London@apdcares.org</a:t>
            </a:r>
            <a:endParaRPr lang="en-US" sz="2400" b="1" dirty="0">
              <a:solidFill>
                <a:srgbClr val="00A0AF"/>
              </a:solidFill>
              <a:cs typeface="Tahoma" pitchFamily="34" charset="0"/>
            </a:endParaRPr>
          </a:p>
          <a:p>
            <a:pPr marL="342900" indent="-342900" algn="ctr">
              <a:lnSpc>
                <a:spcPct val="80000"/>
              </a:lnSpc>
              <a:spcBef>
                <a:spcPct val="20000"/>
              </a:spcBef>
              <a:buFont typeface="Arial" charset="0"/>
              <a:buNone/>
            </a:pPr>
            <a:endParaRPr lang="en-US" sz="2400" b="1" dirty="0">
              <a:solidFill>
                <a:srgbClr val="00A0AF"/>
              </a:solidFill>
            </a:endParaRPr>
          </a:p>
          <a:p>
            <a:pPr marL="342900" indent="-342900" algn="ctr">
              <a:lnSpc>
                <a:spcPct val="80000"/>
              </a:lnSpc>
              <a:spcBef>
                <a:spcPct val="20000"/>
              </a:spcBef>
              <a:buFont typeface="Arial" charset="0"/>
              <a:buNone/>
            </a:pPr>
            <a:r>
              <a:rPr lang="en-US" sz="2400" b="1" dirty="0">
                <a:solidFill>
                  <a:srgbClr val="00A0AF"/>
                </a:solidFill>
              </a:rPr>
              <a:t>Phone -</a:t>
            </a:r>
            <a:r>
              <a:rPr lang="en-US" sz="2400" dirty="0">
                <a:solidFill>
                  <a:srgbClr val="000000"/>
                </a:solidFill>
              </a:rPr>
              <a:t> </a:t>
            </a:r>
            <a:r>
              <a:rPr lang="en-US" sz="2400" dirty="0"/>
              <a:t>(850) 922-2774 </a:t>
            </a:r>
            <a:endParaRPr lang="en-US" sz="2400" dirty="0">
              <a:solidFill>
                <a:srgbClr val="000000"/>
              </a:solidFill>
            </a:endParaRPr>
          </a:p>
        </p:txBody>
      </p:sp>
    </p:spTree>
    <p:extLst>
      <p:ext uri="{BB962C8B-B14F-4D97-AF65-F5344CB8AC3E}">
        <p14:creationId xmlns:p14="http://schemas.microsoft.com/office/powerpoint/2010/main" val="2416877581"/>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7577" y="203404"/>
            <a:ext cx="8492646" cy="615708"/>
          </a:xfrm>
        </p:spPr>
        <p:style>
          <a:lnRef idx="0">
            <a:schemeClr val="accent5"/>
          </a:lnRef>
          <a:fillRef idx="3">
            <a:schemeClr val="accent5"/>
          </a:fillRef>
          <a:effectRef idx="3">
            <a:schemeClr val="accent5"/>
          </a:effectRef>
          <a:fontRef idx="minor">
            <a:schemeClr val="lt1"/>
          </a:fontRef>
        </p:style>
        <p:txBody>
          <a:bodyPr>
            <a:normAutofit/>
          </a:bodyPr>
          <a:lstStyle/>
          <a:p>
            <a:pPr eaLnBrk="1" hangingPunct="1">
              <a:defRPr/>
            </a:pPr>
            <a:r>
              <a:rPr lang="en-US" sz="3200" dirty="0">
                <a:solidFill>
                  <a:srgbClr val="FFFFFF"/>
                </a:solidFill>
                <a:latin typeface="Tahoma" pitchFamily="34" charset="0"/>
                <a:cs typeface="Arial" charset="0"/>
              </a:rPr>
              <a:t>19</a:t>
            </a:r>
            <a:r>
              <a:rPr lang="en-US" sz="3200" baseline="30000" dirty="0">
                <a:solidFill>
                  <a:srgbClr val="FFFFFF"/>
                </a:solidFill>
                <a:latin typeface="Tahoma" pitchFamily="34" charset="0"/>
                <a:cs typeface="Arial" charset="0"/>
              </a:rPr>
              <a:t>th</a:t>
            </a:r>
            <a:r>
              <a:rPr lang="en-US" sz="3200" dirty="0">
                <a:solidFill>
                  <a:srgbClr val="FFFFFF"/>
                </a:solidFill>
                <a:latin typeface="Tahoma" pitchFamily="34" charset="0"/>
                <a:cs typeface="Arial" charset="0"/>
              </a:rPr>
              <a:t> Annual Family Cafe</a:t>
            </a:r>
          </a:p>
        </p:txBody>
      </p:sp>
      <p:pic>
        <p:nvPicPr>
          <p:cNvPr id="3" name="Picture 2"/>
          <p:cNvPicPr>
            <a:picLocks noChangeAspect="1"/>
          </p:cNvPicPr>
          <p:nvPr/>
        </p:nvPicPr>
        <p:blipFill>
          <a:blip r:embed="rId4"/>
          <a:srcRect/>
          <a:stretch>
            <a:fillRect/>
          </a:stretch>
        </p:blipFill>
        <p:spPr bwMode="auto">
          <a:xfrm>
            <a:off x="9221788" y="4678363"/>
            <a:ext cx="2133600" cy="1169987"/>
          </a:xfrm>
          <a:prstGeom prst="rect">
            <a:avLst/>
          </a:prstGeom>
          <a:noFill/>
          <a:ln w="9525">
            <a:noFill/>
            <a:miter lim="800000"/>
            <a:headEnd/>
            <a:tailEnd/>
          </a:ln>
        </p:spPr>
      </p:pic>
      <p:sp>
        <p:nvSpPr>
          <p:cNvPr id="9" name="TextBox 8"/>
          <p:cNvSpPr txBox="1">
            <a:spLocks noChangeArrowheads="1"/>
          </p:cNvSpPr>
          <p:nvPr/>
        </p:nvSpPr>
        <p:spPr bwMode="auto">
          <a:xfrm>
            <a:off x="381000" y="3124200"/>
            <a:ext cx="8458200" cy="830997"/>
          </a:xfrm>
          <a:prstGeom prst="rect">
            <a:avLst/>
          </a:prstGeom>
          <a:noFill/>
          <a:ln w="9525">
            <a:noFill/>
            <a:miter lim="800000"/>
            <a:headEnd/>
            <a:tailEnd/>
          </a:ln>
        </p:spPr>
        <p:txBody>
          <a:bodyPr wrap="square">
            <a:spAutoFit/>
          </a:bodyPr>
          <a:lstStyle/>
          <a:p>
            <a:pPr algn="ctr"/>
            <a:r>
              <a:rPr lang="en-US" sz="4800" b="1" dirty="0">
                <a:solidFill>
                  <a:srgbClr val="00A0AF"/>
                </a:solidFill>
                <a:latin typeface="Tahoma" pitchFamily="34" charset="0"/>
                <a:cs typeface="Tahoma" pitchFamily="34" charset="0"/>
              </a:rPr>
              <a:t>Thank You!</a:t>
            </a:r>
          </a:p>
        </p:txBody>
      </p:sp>
      <p:sp>
        <p:nvSpPr>
          <p:cNvPr id="13" name="TextBox 12"/>
          <p:cNvSpPr txBox="1">
            <a:spLocks noChangeArrowheads="1"/>
          </p:cNvSpPr>
          <p:nvPr/>
        </p:nvSpPr>
        <p:spPr bwMode="auto">
          <a:xfrm>
            <a:off x="10515600" y="5208588"/>
            <a:ext cx="4572000" cy="647700"/>
          </a:xfrm>
          <a:prstGeom prst="rect">
            <a:avLst/>
          </a:prstGeom>
          <a:noFill/>
          <a:ln w="9525">
            <a:noFill/>
            <a:miter lim="800000"/>
            <a:headEnd/>
            <a:tailEnd/>
          </a:ln>
        </p:spPr>
        <p:txBody>
          <a:bodyPr wrap="square">
            <a:spAutoFit/>
          </a:bodyPr>
          <a:lstStyle/>
          <a:p>
            <a:pPr algn="ctr"/>
            <a:r>
              <a:rPr lang="en-US" dirty="0">
                <a:solidFill>
                  <a:srgbClr val="00A0AF"/>
                </a:solidFill>
                <a:latin typeface="Tahoma" pitchFamily="34" charset="0"/>
                <a:cs typeface="Tahoma" pitchFamily="34" charset="0"/>
              </a:rPr>
              <a:t>Powered by</a:t>
            </a:r>
          </a:p>
          <a:p>
            <a:pPr algn="ctr"/>
            <a:r>
              <a:rPr lang="en-US" dirty="0">
                <a:solidFill>
                  <a:srgbClr val="00A0AF"/>
                </a:solidFill>
                <a:latin typeface="Tahoma" pitchFamily="34" charset="0"/>
                <a:cs typeface="Tahoma" pitchFamily="34" charset="0"/>
              </a:rPr>
              <a:t>The Agency for Persons with Disabilities</a:t>
            </a:r>
          </a:p>
        </p:txBody>
      </p:sp>
      <p:pic>
        <p:nvPicPr>
          <p:cNvPr id="4" name="Picture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372514" y="1600200"/>
            <a:ext cx="4475172" cy="1188720"/>
          </a:xfrm>
          <a:prstGeom prst="rect">
            <a:avLst/>
          </a:prstGeom>
        </p:spPr>
      </p:pic>
    </p:spTree>
    <p:extLst>
      <p:ext uri="{BB962C8B-B14F-4D97-AF65-F5344CB8AC3E}">
        <p14:creationId xmlns:p14="http://schemas.microsoft.com/office/powerpoint/2010/main" val="330948911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subTnLst>
                                    <p:audio>
                                      <p:cMediaNode vol="100000">
                                        <p:cTn display="0" masterRel="sameClick">
                                          <p:stCondLst>
                                            <p:cond evt="begin" delay="0">
                                              <p:tn val="5"/>
                                            </p:cond>
                                          </p:stCondLst>
                                          <p:endCondLst>
                                            <p:cond evt="onStopAudio" delay="0">
                                              <p:tgtEl>
                                                <p:sldTgt/>
                                              </p:tgtEl>
                                            </p:cond>
                                          </p:endCondLst>
                                        </p:cTn>
                                        <p:tgtEl>
                                          <p:sndTgt r:embed="rId3" name="trains019.wav"/>
                                        </p:tgtEl>
                                      </p:cMediaNode>
                                    </p:audio>
                                  </p:subTnLst>
                                </p:cTn>
                              </p:par>
                            </p:childTnLst>
                          </p:cTn>
                        </p:par>
                        <p:par>
                          <p:cTn id="8" fill="hold">
                            <p:stCondLst>
                              <p:cond delay="500"/>
                            </p:stCondLst>
                            <p:childTnLst>
                              <p:par>
                                <p:cTn id="9" presetID="10" presetClass="entr" presetSubtype="0" fill="hold" grpId="0" nodeType="afterEffect">
                                  <p:stCondLst>
                                    <p:cond delay="50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childTnLst>
                                </p:cTn>
                              </p:par>
                            </p:childTnLst>
                          </p:cTn>
                        </p:par>
                        <p:par>
                          <p:cTn id="12" fill="hold">
                            <p:stCondLst>
                              <p:cond delay="1500"/>
                            </p:stCondLst>
                            <p:childTnLst>
                              <p:par>
                                <p:cTn id="13" presetID="42" presetClass="path" presetSubtype="0" accel="40000" decel="41000" fill="hold" nodeType="afterEffect">
                                  <p:stCondLst>
                                    <p:cond delay="500"/>
                                  </p:stCondLst>
                                  <p:childTnLst>
                                    <p:animMotion origin="layout" path="M -0.06684 0.03261 L -1.27517 0.04372 " pathEditMode="relative" rAng="0" ptsTypes="AA">
                                      <p:cBhvr>
                                        <p:cTn id="14" dur="5000" fill="hold"/>
                                        <p:tgtEl>
                                          <p:spTgt spid="3"/>
                                        </p:tgtEl>
                                        <p:attrNameLst>
                                          <p:attrName>ppt_x</p:attrName>
                                          <p:attrName>ppt_y</p:attrName>
                                        </p:attrNameLst>
                                      </p:cBhvr>
                                      <p:rCtr x="-60417" y="555"/>
                                    </p:animMotion>
                                  </p:childTnLst>
                                </p:cTn>
                              </p:par>
                              <p:par>
                                <p:cTn id="15" presetID="42" presetClass="path" presetSubtype="0" accel="50000" decel="50000" fill="hold" grpId="0" nodeType="withEffect">
                                  <p:stCondLst>
                                    <p:cond delay="2100"/>
                                  </p:stCondLst>
                                  <p:childTnLst>
                                    <p:animMotion origin="layout" path="M -0.1875 -0.00671 L -0.8625 -0.00671 " pathEditMode="relative" rAng="0" ptsTypes="AA">
                                      <p:cBhvr>
                                        <p:cTn id="16" dur="2000" fill="hold"/>
                                        <p:tgtEl>
                                          <p:spTgt spid="13"/>
                                        </p:tgtEl>
                                        <p:attrNameLst>
                                          <p:attrName>ppt_x</p:attrName>
                                          <p:attrName>ppt_y</p:attrName>
                                        </p:attrNameLst>
                                      </p:cBhvr>
                                      <p:rCtr x="-338"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rot="16200000">
            <a:off x="-2545217" y="2930430"/>
            <a:ext cx="6010943" cy="615708"/>
          </a:xfrm>
        </p:spPr>
        <p:style>
          <a:lnRef idx="0">
            <a:schemeClr val="accent5"/>
          </a:lnRef>
          <a:fillRef idx="3">
            <a:schemeClr val="accent5"/>
          </a:fillRef>
          <a:effectRef idx="3">
            <a:schemeClr val="accent5"/>
          </a:effectRef>
          <a:fontRef idx="minor">
            <a:schemeClr val="lt1"/>
          </a:fontRef>
        </p:style>
        <p:txBody>
          <a:bodyPr>
            <a:normAutofit/>
          </a:bodyPr>
          <a:lstStyle/>
          <a:p>
            <a:pPr eaLnBrk="1" hangingPunct="1">
              <a:defRPr/>
            </a:pPr>
            <a:r>
              <a:rPr lang="en-US" sz="2400" dirty="0">
                <a:solidFill>
                  <a:srgbClr val="FFFFFF"/>
                </a:solidFill>
                <a:latin typeface="Tahoma" pitchFamily="34" charset="0"/>
                <a:cs typeface="Arial" charset="0"/>
              </a:rPr>
              <a:t> </a:t>
            </a:r>
            <a:r>
              <a:rPr lang="en-US" sz="2400" dirty="0">
                <a:solidFill>
                  <a:srgbClr val="FFFFFF"/>
                </a:solidFill>
                <a:latin typeface="Arial" panose="020B0604020202020204" pitchFamily="34" charset="0"/>
                <a:cs typeface="Arial" panose="020B0604020202020204" pitchFamily="34" charset="0"/>
              </a:rPr>
              <a:t>TRAIN Florida</a:t>
            </a:r>
          </a:p>
        </p:txBody>
      </p:sp>
      <p:sp>
        <p:nvSpPr>
          <p:cNvPr id="8197" name="Rectangle 8"/>
          <p:cNvSpPr>
            <a:spLocks noChangeArrowheads="1"/>
          </p:cNvSpPr>
          <p:nvPr/>
        </p:nvSpPr>
        <p:spPr bwMode="auto">
          <a:xfrm>
            <a:off x="914400" y="1981200"/>
            <a:ext cx="7620000" cy="2646878"/>
          </a:xfrm>
          <a:prstGeom prst="rect">
            <a:avLst/>
          </a:prstGeom>
          <a:noFill/>
          <a:ln w="9525">
            <a:noFill/>
            <a:miter lim="800000"/>
            <a:headEnd/>
            <a:tailEnd/>
          </a:ln>
        </p:spPr>
        <p:txBody>
          <a:bodyPr wrap="square">
            <a:spAutoFit/>
          </a:bodyPr>
          <a:lstStyle/>
          <a:p>
            <a:pPr algn="ctr"/>
            <a:r>
              <a:rPr lang="en-US" sz="2800" dirty="0"/>
              <a:t>   </a:t>
            </a:r>
            <a:r>
              <a:rPr lang="en-US" sz="2800" b="1" u="sng" dirty="0"/>
              <a:t> Through TRAIN Florida, you can:</a:t>
            </a:r>
          </a:p>
          <a:p>
            <a:pPr algn="ctr"/>
            <a:endParaRPr lang="en-US" sz="2800" b="1" u="sng" dirty="0"/>
          </a:p>
          <a:p>
            <a:pPr algn="ctr"/>
            <a:endParaRPr lang="en-US" sz="2800" b="1" u="sng" dirty="0"/>
          </a:p>
          <a:p>
            <a:pPr algn="ctr"/>
            <a:endParaRPr lang="en-US" sz="2800" b="1" u="sng" dirty="0"/>
          </a:p>
          <a:p>
            <a:pPr algn="ctr"/>
            <a:endParaRPr lang="en-US" sz="2800" b="1" u="sng" dirty="0"/>
          </a:p>
          <a:p>
            <a:pPr algn="ctr"/>
            <a:endParaRPr lang="en-US" sz="2600"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33600" y="533400"/>
            <a:ext cx="5638800" cy="1138788"/>
          </a:xfrm>
          <a:prstGeom prst="rect">
            <a:avLst/>
          </a:prstGeom>
        </p:spPr>
      </p:pic>
      <p:sp>
        <p:nvSpPr>
          <p:cNvPr id="3" name="Rectangle 2"/>
          <p:cNvSpPr/>
          <p:nvPr/>
        </p:nvSpPr>
        <p:spPr>
          <a:xfrm>
            <a:off x="1905000" y="2895600"/>
            <a:ext cx="7162800" cy="2679836"/>
          </a:xfrm>
          <a:prstGeom prst="rect">
            <a:avLst/>
          </a:prstGeom>
        </p:spPr>
        <p:txBody>
          <a:bodyPr wrap="square">
            <a:spAutoFit/>
          </a:bodyPr>
          <a:lstStyle/>
          <a:p>
            <a:pPr marL="342900" marR="0" lvl="0" indent="-342900">
              <a:lnSpc>
                <a:spcPct val="107000"/>
              </a:lnSpc>
              <a:spcBef>
                <a:spcPts val="0"/>
              </a:spcBef>
              <a:spcAft>
                <a:spcPts val="800"/>
              </a:spcAft>
              <a:buSzPts val="1000"/>
              <a:buFont typeface="Wingdings" panose="05000000000000000000" pitchFamily="2" charset="2"/>
              <a:buChar char=""/>
              <a:tabLst>
                <a:tab pos="457200" algn="l"/>
              </a:tabLs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Access APD required waiver training</a:t>
            </a:r>
            <a:endParaRPr lang="en-US"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Wingdings" panose="05000000000000000000" pitchFamily="2" charset="2"/>
              <a:buChar char=""/>
              <a:tabLst>
                <a:tab pos="228600" algn="l"/>
                <a:tab pos="457200" algn="l"/>
              </a:tabLs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Access TRAIN Florida Knowledge Center</a:t>
            </a:r>
            <a:endParaRPr lang="en-US" dirty="0">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Wingdings" panose="05000000000000000000" pitchFamily="2" charset="2"/>
              <a:buChar char=""/>
              <a:tabLst>
                <a:tab pos="457200" algn="l"/>
              </a:tabLs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Quickly find and register for many courses listed on                  train.org and participating TRAIN affiliate sites</a:t>
            </a:r>
          </a:p>
          <a:p>
            <a:pPr marL="342900" marR="0" lvl="0" indent="-342900">
              <a:lnSpc>
                <a:spcPct val="107000"/>
              </a:lnSpc>
              <a:spcBef>
                <a:spcPts val="0"/>
              </a:spcBef>
              <a:spcAft>
                <a:spcPts val="800"/>
              </a:spcAft>
              <a:buSzPts val="1000"/>
              <a:buFont typeface="Wingdings" panose="05000000000000000000" pitchFamily="2" charset="2"/>
              <a:buChar char=""/>
              <a:tabLst>
                <a:tab pos="457200" algn="l"/>
              </a:tabLst>
            </a:pPr>
            <a:r>
              <a:rPr lang="en-US" dirty="0">
                <a:solidFill>
                  <a:srgbClr val="000000"/>
                </a:solidFill>
                <a:latin typeface="Arial" panose="020B0604020202020204" pitchFamily="34" charset="0"/>
                <a:ea typeface="Calibri" panose="020F0502020204030204" pitchFamily="34" charset="0"/>
                <a:cs typeface="Arial" panose="020B0604020202020204" pitchFamily="34" charset="0"/>
              </a:rPr>
              <a:t>Track you personal online transcripts</a:t>
            </a:r>
          </a:p>
          <a:p>
            <a:pPr marL="342900" marR="0" lvl="0" indent="-342900">
              <a:lnSpc>
                <a:spcPct val="107000"/>
              </a:lnSpc>
              <a:spcBef>
                <a:spcPts val="0"/>
              </a:spcBef>
              <a:spcAft>
                <a:spcPts val="800"/>
              </a:spcAft>
              <a:buSzPts val="1000"/>
              <a:buFont typeface="Wingdings" panose="05000000000000000000" pitchFamily="2" charset="2"/>
              <a:buChar char=""/>
              <a:tabLst>
                <a:tab pos="457200" algn="l"/>
              </a:tabLst>
            </a:pPr>
            <a:r>
              <a:rPr lang="en-US" dirty="0">
                <a:solidFill>
                  <a:srgbClr val="000000"/>
                </a:solidFill>
                <a:latin typeface="Arial" panose="020B0604020202020204" pitchFamily="34" charset="0"/>
                <a:ea typeface="Calibri" panose="020F0502020204030204" pitchFamily="34" charset="0"/>
                <a:cs typeface="Arial" panose="020B0604020202020204" pitchFamily="34" charset="0"/>
              </a:rPr>
              <a:t>Track you certificates of completion</a:t>
            </a:r>
          </a:p>
          <a:p>
            <a:pPr marL="342900" marR="0" lvl="0" indent="-342900">
              <a:lnSpc>
                <a:spcPct val="107000"/>
              </a:lnSpc>
              <a:spcBef>
                <a:spcPts val="0"/>
              </a:spcBef>
              <a:spcAft>
                <a:spcPts val="800"/>
              </a:spcAft>
              <a:buSzPts val="1000"/>
              <a:buFont typeface="Wingdings" panose="05000000000000000000" pitchFamily="2" charset="2"/>
              <a:buChar char=""/>
              <a:tabLst>
                <a:tab pos="457200" algn="l"/>
              </a:tabLst>
            </a:pPr>
            <a:endParaRPr lang="en-US"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41612348"/>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idx="4294967295"/>
          </p:nvPr>
        </p:nvSpPr>
        <p:spPr>
          <a:xfrm rot="16200000">
            <a:off x="-2676836" y="2916635"/>
            <a:ext cx="6010943" cy="615708"/>
          </a:xfrm>
        </p:spPr>
        <p:style>
          <a:lnRef idx="0">
            <a:schemeClr val="accent5"/>
          </a:lnRef>
          <a:fillRef idx="3">
            <a:schemeClr val="accent5"/>
          </a:fillRef>
          <a:effectRef idx="3">
            <a:schemeClr val="accent5"/>
          </a:effectRef>
          <a:fontRef idx="minor">
            <a:schemeClr val="lt1"/>
          </a:fontRef>
        </p:style>
        <p:txBody>
          <a:bodyPr>
            <a:normAutofit/>
          </a:bodyPr>
          <a:lstStyle/>
          <a:p>
            <a:pPr eaLnBrk="1" hangingPunct="1">
              <a:defRPr/>
            </a:pPr>
            <a:r>
              <a:rPr lang="en-US" sz="2000" dirty="0">
                <a:solidFill>
                  <a:srgbClr val="FFFFFF"/>
                </a:solidFill>
                <a:latin typeface="Arial" panose="020B0604020202020204" pitchFamily="34" charset="0"/>
                <a:cs typeface="Arial" panose="020B0604020202020204" pitchFamily="34" charset="0"/>
              </a:rPr>
              <a:t>What TRAIN National Offers</a:t>
            </a:r>
          </a:p>
        </p:txBody>
      </p:sp>
      <p:sp>
        <p:nvSpPr>
          <p:cNvPr id="2" name="Rectangle 1"/>
          <p:cNvSpPr/>
          <p:nvPr/>
        </p:nvSpPr>
        <p:spPr>
          <a:xfrm>
            <a:off x="932121" y="359712"/>
            <a:ext cx="8055988" cy="584775"/>
          </a:xfrm>
          <a:prstGeom prst="rect">
            <a:avLst/>
          </a:prstGeom>
        </p:spPr>
        <p:txBody>
          <a:bodyPr wrap="none">
            <a:spAutoFit/>
          </a:bodyPr>
          <a:lstStyle/>
          <a:p>
            <a:r>
              <a:rPr lang="en-US" sz="3200" dirty="0">
                <a:latin typeface="Arial" panose="020B0604020202020204" pitchFamily="34" charset="0"/>
                <a:ea typeface="Tahoma" panose="020B0604030504040204" pitchFamily="34" charset="0"/>
                <a:cs typeface="Arial" panose="020B0604020202020204" pitchFamily="34" charset="0"/>
              </a:rPr>
              <a:t>The TRAIN Learning Management Network</a:t>
            </a:r>
          </a:p>
        </p:txBody>
      </p:sp>
      <p:sp>
        <p:nvSpPr>
          <p:cNvPr id="5" name="Rectangle 8"/>
          <p:cNvSpPr>
            <a:spLocks noChangeArrowheads="1"/>
          </p:cNvSpPr>
          <p:nvPr/>
        </p:nvSpPr>
        <p:spPr bwMode="auto">
          <a:xfrm>
            <a:off x="1349143" y="1973520"/>
            <a:ext cx="4518257" cy="2708434"/>
          </a:xfrm>
          <a:prstGeom prst="rect">
            <a:avLst/>
          </a:prstGeom>
          <a:noFill/>
          <a:ln w="9525">
            <a:noFill/>
            <a:miter lim="800000"/>
            <a:headEnd/>
            <a:tailEnd/>
          </a:ln>
        </p:spPr>
        <p:txBody>
          <a:bodyPr wrap="square">
            <a:spAutoFit/>
          </a:bodyPr>
          <a:lstStyle/>
          <a:p>
            <a:pPr marL="342900" indent="-342900">
              <a:buClr>
                <a:srgbClr val="00A0AF"/>
              </a:buClr>
              <a:buFont typeface="Wingdings" panose="05000000000000000000" pitchFamily="2" charset="2"/>
              <a:buChar char="q"/>
            </a:pPr>
            <a:r>
              <a:rPr lang="en-US" sz="2200" dirty="0"/>
              <a:t>37,000 national courses</a:t>
            </a:r>
          </a:p>
          <a:p>
            <a:pPr marL="171450" indent="-171450">
              <a:buClr>
                <a:srgbClr val="00A0AF"/>
              </a:buClr>
              <a:buFont typeface="Wingdings" panose="05000000000000000000" pitchFamily="2" charset="2"/>
              <a:buChar char="q"/>
            </a:pPr>
            <a:endParaRPr lang="en-US" sz="800" dirty="0"/>
          </a:p>
          <a:p>
            <a:pPr marL="342900" indent="-342900">
              <a:buClr>
                <a:srgbClr val="00A0AF"/>
              </a:buClr>
              <a:buFont typeface="Wingdings" panose="05000000000000000000" pitchFamily="2" charset="2"/>
              <a:buChar char="q"/>
            </a:pPr>
            <a:r>
              <a:rPr lang="en-US" sz="2200" dirty="0"/>
              <a:t>Access to data analytics</a:t>
            </a:r>
          </a:p>
          <a:p>
            <a:pPr marL="171450" indent="-171450">
              <a:buClr>
                <a:srgbClr val="00A0AF"/>
              </a:buClr>
              <a:buFont typeface="Wingdings" panose="05000000000000000000" pitchFamily="2" charset="2"/>
              <a:buChar char="q"/>
            </a:pPr>
            <a:endParaRPr lang="en-US" sz="1000" dirty="0"/>
          </a:p>
          <a:p>
            <a:pPr marL="342900" indent="-342900">
              <a:buClr>
                <a:srgbClr val="00A0AF"/>
              </a:buClr>
              <a:buFont typeface="Wingdings" panose="05000000000000000000" pitchFamily="2" charset="2"/>
              <a:buChar char="q"/>
            </a:pPr>
            <a:r>
              <a:rPr lang="en-US" sz="2200" dirty="0"/>
              <a:t>Workforce development needs</a:t>
            </a:r>
          </a:p>
          <a:p>
            <a:pPr marL="171450" indent="-171450">
              <a:buClr>
                <a:srgbClr val="00A0AF"/>
              </a:buClr>
              <a:buFont typeface="Wingdings" panose="05000000000000000000" pitchFamily="2" charset="2"/>
              <a:buChar char="q"/>
            </a:pPr>
            <a:endParaRPr lang="en-US" sz="1000" dirty="0"/>
          </a:p>
          <a:p>
            <a:pPr marL="342900" indent="-342900">
              <a:buClr>
                <a:srgbClr val="00A0AF"/>
              </a:buClr>
              <a:buFont typeface="Wingdings" panose="05000000000000000000" pitchFamily="2" charset="2"/>
              <a:buChar char="q"/>
            </a:pPr>
            <a:r>
              <a:rPr lang="en-US" sz="2200" dirty="0"/>
              <a:t>Network for sharing training</a:t>
            </a:r>
          </a:p>
          <a:p>
            <a:pPr marL="171450" indent="-171450">
              <a:buClr>
                <a:srgbClr val="00A0AF"/>
              </a:buClr>
              <a:buFont typeface="Wingdings" panose="05000000000000000000" pitchFamily="2" charset="2"/>
              <a:buChar char="q"/>
            </a:pPr>
            <a:endParaRPr lang="en-US" sz="1000" dirty="0"/>
          </a:p>
          <a:p>
            <a:pPr marL="342900" indent="-342900">
              <a:buClr>
                <a:srgbClr val="00A0AF"/>
              </a:buClr>
              <a:buFont typeface="Wingdings" panose="05000000000000000000" pitchFamily="2" charset="2"/>
              <a:buChar char="q"/>
            </a:pPr>
            <a:r>
              <a:rPr lang="en-US" sz="2200" dirty="0"/>
              <a:t>Continuing education</a:t>
            </a:r>
          </a:p>
          <a:p>
            <a:pPr>
              <a:buClr>
                <a:srgbClr val="00A0AF"/>
              </a:buClr>
            </a:pPr>
            <a:endParaRPr lang="en-US" sz="2200" dirty="0"/>
          </a:p>
        </p:txBody>
      </p:sp>
      <p:pic>
        <p:nvPicPr>
          <p:cNvPr id="7" name="Picture 14"/>
          <p:cNvPicPr>
            <a:picLocks noChangeAspect="1"/>
          </p:cNvPicPr>
          <p:nvPr/>
        </p:nvPicPr>
        <p:blipFill>
          <a:blip r:embed="rId3"/>
          <a:srcRect/>
          <a:stretch>
            <a:fillRect/>
          </a:stretch>
        </p:blipFill>
        <p:spPr bwMode="auto">
          <a:xfrm>
            <a:off x="6019800" y="1412358"/>
            <a:ext cx="2657475" cy="3624263"/>
          </a:xfrm>
          <a:prstGeom prst="round2DiagRect">
            <a:avLst>
              <a:gd name="adj1" fmla="val 16667"/>
              <a:gd name="adj2" fmla="val 0"/>
            </a:avLst>
          </a:prstGeom>
          <a:ln w="88900" cap="sq">
            <a:solidFill>
              <a:srgbClr val="00A0AF"/>
            </a:solidFill>
            <a:miter lim="800000"/>
          </a:ln>
          <a:effectLst>
            <a:outerShdw blurRad="254000" algn="tl" rotWithShape="0">
              <a:srgbClr val="000000">
                <a:alpha val="43000"/>
              </a:srgbClr>
            </a:outerShdw>
          </a:effectLst>
        </p:spPr>
      </p:pic>
      <p:sp>
        <p:nvSpPr>
          <p:cNvPr id="8" name="Rectangle 8"/>
          <p:cNvSpPr>
            <a:spLocks noChangeArrowheads="1"/>
          </p:cNvSpPr>
          <p:nvPr/>
        </p:nvSpPr>
        <p:spPr bwMode="auto">
          <a:xfrm>
            <a:off x="1349143" y="5334000"/>
            <a:ext cx="7239000" cy="762000"/>
          </a:xfrm>
          <a:prstGeom prst="rect">
            <a:avLst/>
          </a:prstGeom>
          <a:noFill/>
          <a:ln w="9525">
            <a:noFill/>
            <a:miter lim="800000"/>
            <a:headEnd/>
            <a:tailEnd/>
          </a:ln>
        </p:spPr>
        <p:txBody>
          <a:bodyPr>
            <a:spAutoFit/>
          </a:bodyPr>
          <a:lstStyle/>
          <a:p>
            <a:pPr algn="ctr"/>
            <a:r>
              <a:rPr lang="en-US" sz="2200" dirty="0">
                <a:solidFill>
                  <a:srgbClr val="C00000"/>
                </a:solidFill>
                <a:cs typeface="Tahoma" pitchFamily="34" charset="0"/>
              </a:rPr>
              <a:t>Creates a system network for sharing training content, resources, and information</a:t>
            </a:r>
            <a:endParaRPr lang="en-US" sz="2200" dirty="0">
              <a:solidFill>
                <a:srgbClr val="C00000"/>
              </a:solidFill>
            </a:endParaRPr>
          </a:p>
        </p:txBody>
      </p:sp>
    </p:spTree>
    <p:extLst>
      <p:ext uri="{BB962C8B-B14F-4D97-AF65-F5344CB8AC3E}">
        <p14:creationId xmlns:p14="http://schemas.microsoft.com/office/powerpoint/2010/main" val="322225693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idx="4294967295"/>
          </p:nvPr>
        </p:nvSpPr>
        <p:spPr>
          <a:xfrm rot="16200000">
            <a:off x="-2683762" y="3078618"/>
            <a:ext cx="6010943" cy="615708"/>
          </a:xfrm>
        </p:spPr>
        <p:style>
          <a:lnRef idx="0">
            <a:schemeClr val="accent5"/>
          </a:lnRef>
          <a:fillRef idx="3">
            <a:schemeClr val="accent5"/>
          </a:fillRef>
          <a:effectRef idx="3">
            <a:schemeClr val="accent5"/>
          </a:effectRef>
          <a:fontRef idx="minor">
            <a:schemeClr val="lt1"/>
          </a:fontRef>
        </p:style>
        <p:txBody>
          <a:bodyPr>
            <a:normAutofit/>
          </a:bodyPr>
          <a:lstStyle/>
          <a:p>
            <a:pPr eaLnBrk="1" hangingPunct="1">
              <a:defRPr/>
            </a:pPr>
            <a:r>
              <a:rPr lang="en-US" sz="2000" dirty="0">
                <a:solidFill>
                  <a:srgbClr val="FFFFFF"/>
                </a:solidFill>
                <a:latin typeface="Arial" panose="020B0604020202020204" pitchFamily="34" charset="0"/>
                <a:cs typeface="Arial" panose="020B0604020202020204" pitchFamily="34" charset="0"/>
              </a:rPr>
              <a:t>What TRAIN Florida Offers</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4600" y="304800"/>
            <a:ext cx="4591050" cy="962025"/>
          </a:xfrm>
          <a:prstGeom prst="rect">
            <a:avLst/>
          </a:prstGeom>
        </p:spPr>
      </p:pic>
      <p:graphicFrame>
        <p:nvGraphicFramePr>
          <p:cNvPr id="7" name="Diagram 6"/>
          <p:cNvGraphicFramePr/>
          <p:nvPr>
            <p:extLst>
              <p:ext uri="{D42A27DB-BD31-4B8C-83A1-F6EECF244321}">
                <p14:modId xmlns:p14="http://schemas.microsoft.com/office/powerpoint/2010/main" val="4113084673"/>
              </p:ext>
            </p:extLst>
          </p:nvPr>
        </p:nvGraphicFramePr>
        <p:xfrm>
          <a:off x="990600" y="1600200"/>
          <a:ext cx="7848600" cy="32004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Rectangle 2"/>
          <p:cNvSpPr/>
          <p:nvPr/>
        </p:nvSpPr>
        <p:spPr>
          <a:xfrm>
            <a:off x="1628553" y="4876799"/>
            <a:ext cx="7086600" cy="1200329"/>
          </a:xfrm>
          <a:prstGeom prst="rect">
            <a:avLst/>
          </a:prstGeom>
        </p:spPr>
        <p:txBody>
          <a:bodyPr wrap="square">
            <a:spAutoFit/>
          </a:bodyPr>
          <a:lstStyle/>
          <a:p>
            <a:pPr lvl="0"/>
            <a:r>
              <a:rPr lang="en-US" sz="2400" dirty="0"/>
              <a:t>The TRAIN structure design offers the necessary access and tools specific to three types of users:  </a:t>
            </a:r>
            <a:r>
              <a:rPr lang="en-US" sz="2400" dirty="0">
                <a:solidFill>
                  <a:srgbClr val="C00000"/>
                </a:solidFill>
              </a:rPr>
              <a:t>Learners, Course Providers, and Administrators</a:t>
            </a:r>
            <a:endParaRPr lang="en-US" sz="24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19821573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rot="16200000">
            <a:off x="-2545217" y="2930430"/>
            <a:ext cx="6010943" cy="615708"/>
          </a:xfrm>
        </p:spPr>
        <p:style>
          <a:lnRef idx="0">
            <a:schemeClr val="accent5"/>
          </a:lnRef>
          <a:fillRef idx="3">
            <a:schemeClr val="accent5"/>
          </a:fillRef>
          <a:effectRef idx="3">
            <a:schemeClr val="accent5"/>
          </a:effectRef>
          <a:fontRef idx="minor">
            <a:schemeClr val="lt1"/>
          </a:fontRef>
        </p:style>
        <p:txBody>
          <a:bodyPr>
            <a:normAutofit/>
          </a:bodyPr>
          <a:lstStyle/>
          <a:p>
            <a:pPr eaLnBrk="1" hangingPunct="1">
              <a:defRPr/>
            </a:pPr>
            <a:r>
              <a:rPr lang="en-US" sz="2400" dirty="0">
                <a:solidFill>
                  <a:srgbClr val="FFFFFF"/>
                </a:solidFill>
                <a:latin typeface="Tahoma" pitchFamily="34" charset="0"/>
                <a:cs typeface="Arial" charset="0"/>
              </a:rPr>
              <a:t> </a:t>
            </a:r>
            <a:r>
              <a:rPr lang="en-US" sz="2400" dirty="0">
                <a:solidFill>
                  <a:srgbClr val="FFFFFF"/>
                </a:solidFill>
                <a:latin typeface="Arial" panose="020B0604020202020204" pitchFamily="34" charset="0"/>
                <a:cs typeface="Arial" panose="020B0604020202020204" pitchFamily="34" charset="0"/>
              </a:rPr>
              <a:t>TRAIN Florida</a:t>
            </a:r>
          </a:p>
        </p:txBody>
      </p:sp>
      <p:sp>
        <p:nvSpPr>
          <p:cNvPr id="8197" name="Rectangle 8"/>
          <p:cNvSpPr>
            <a:spLocks noChangeArrowheads="1"/>
          </p:cNvSpPr>
          <p:nvPr/>
        </p:nvSpPr>
        <p:spPr bwMode="auto">
          <a:xfrm>
            <a:off x="914400" y="2057400"/>
            <a:ext cx="7543800" cy="2923877"/>
          </a:xfrm>
          <a:prstGeom prst="rect">
            <a:avLst/>
          </a:prstGeom>
          <a:noFill/>
          <a:ln w="9525">
            <a:noFill/>
            <a:miter lim="800000"/>
            <a:headEnd/>
            <a:tailEnd/>
          </a:ln>
        </p:spPr>
        <p:txBody>
          <a:bodyPr wrap="square">
            <a:spAutoFit/>
          </a:bodyPr>
          <a:lstStyle/>
          <a:p>
            <a:pPr algn="ctr"/>
            <a:r>
              <a:rPr lang="en-US" sz="2800" dirty="0"/>
              <a:t>   </a:t>
            </a:r>
            <a:r>
              <a:rPr lang="en-US" sz="2800" b="1" u="sng" dirty="0"/>
              <a:t>Train Florida Update</a:t>
            </a:r>
          </a:p>
          <a:p>
            <a:endParaRPr lang="en-US" sz="2800" dirty="0"/>
          </a:p>
          <a:p>
            <a:pPr marL="2062163" lvl="3" indent="-457200">
              <a:spcBef>
                <a:spcPts val="600"/>
              </a:spcBef>
              <a:spcAft>
                <a:spcPts val="600"/>
              </a:spcAft>
              <a:buClr>
                <a:srgbClr val="00A0AF"/>
              </a:buClr>
              <a:buFont typeface="Wingdings" panose="05000000000000000000" pitchFamily="2" charset="2"/>
              <a:buChar char="q"/>
            </a:pPr>
            <a:r>
              <a:rPr lang="en-US" dirty="0"/>
              <a:t>Enrollment</a:t>
            </a:r>
          </a:p>
          <a:p>
            <a:pPr marL="2062163" lvl="3" indent="-457200">
              <a:spcBef>
                <a:spcPts val="600"/>
              </a:spcBef>
              <a:spcAft>
                <a:spcPts val="600"/>
              </a:spcAft>
              <a:buClr>
                <a:srgbClr val="00A0AF"/>
              </a:buClr>
              <a:buFont typeface="Wingdings" panose="05000000000000000000" pitchFamily="2" charset="2"/>
              <a:buChar char="q"/>
            </a:pPr>
            <a:r>
              <a:rPr lang="en-US" dirty="0"/>
              <a:t>TRAIN Florida Course Registrations</a:t>
            </a:r>
          </a:p>
          <a:p>
            <a:pPr marL="2062163" lvl="3" indent="-457200">
              <a:spcBef>
                <a:spcPts val="600"/>
              </a:spcBef>
              <a:spcAft>
                <a:spcPts val="600"/>
              </a:spcAft>
              <a:buClr>
                <a:srgbClr val="00A0AF"/>
              </a:buClr>
              <a:buFont typeface="Wingdings" panose="05000000000000000000" pitchFamily="2" charset="2"/>
              <a:buChar char="q"/>
            </a:pPr>
            <a:r>
              <a:rPr lang="en-US" dirty="0"/>
              <a:t>APD Required Course Completions</a:t>
            </a:r>
          </a:p>
          <a:p>
            <a:r>
              <a:rPr lang="en-US" dirty="0"/>
              <a:t> </a:t>
            </a:r>
            <a:br>
              <a:rPr lang="en-US" dirty="0"/>
            </a:br>
            <a:endParaRPr lang="en-US" sz="2600"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33600" y="533400"/>
            <a:ext cx="5638800" cy="1138788"/>
          </a:xfrm>
          <a:prstGeom prst="rect">
            <a:avLst/>
          </a:prstGeom>
        </p:spPr>
      </p:pic>
    </p:spTree>
    <p:extLst>
      <p:ext uri="{BB962C8B-B14F-4D97-AF65-F5344CB8AC3E}">
        <p14:creationId xmlns:p14="http://schemas.microsoft.com/office/powerpoint/2010/main" val="904863675"/>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idx="4294967295"/>
          </p:nvPr>
        </p:nvSpPr>
        <p:spPr>
          <a:xfrm rot="16200000">
            <a:off x="-2697617" y="2916635"/>
            <a:ext cx="6010943" cy="615708"/>
          </a:xfrm>
        </p:spPr>
        <p:style>
          <a:lnRef idx="0">
            <a:schemeClr val="accent5"/>
          </a:lnRef>
          <a:fillRef idx="3">
            <a:schemeClr val="accent5"/>
          </a:fillRef>
          <a:effectRef idx="3">
            <a:schemeClr val="accent5"/>
          </a:effectRef>
          <a:fontRef idx="minor">
            <a:schemeClr val="lt1"/>
          </a:fontRef>
        </p:style>
        <p:txBody>
          <a:bodyPr>
            <a:normAutofit/>
          </a:bodyPr>
          <a:lstStyle/>
          <a:p>
            <a:pPr eaLnBrk="1" hangingPunct="1">
              <a:defRPr/>
            </a:pPr>
            <a:r>
              <a:rPr lang="en-US" sz="2000" dirty="0">
                <a:solidFill>
                  <a:srgbClr val="FFFFFF"/>
                </a:solidFill>
                <a:latin typeface="Arial" panose="020B0604020202020204" pitchFamily="34" charset="0"/>
                <a:cs typeface="Arial" panose="020B0604020202020204" pitchFamily="34" charset="0"/>
              </a:rPr>
              <a:t>TRAIN Florida APD Courses</a:t>
            </a:r>
          </a:p>
        </p:txBody>
      </p:sp>
      <p:sp>
        <p:nvSpPr>
          <p:cNvPr id="2" name="Rectangle 1"/>
          <p:cNvSpPr/>
          <p:nvPr/>
        </p:nvSpPr>
        <p:spPr>
          <a:xfrm>
            <a:off x="1349144" y="359712"/>
            <a:ext cx="5356456" cy="523220"/>
          </a:xfrm>
          <a:prstGeom prst="rect">
            <a:avLst/>
          </a:prstGeom>
        </p:spPr>
        <p:txBody>
          <a:bodyPr wrap="square">
            <a:spAutoFit/>
          </a:bodyPr>
          <a:lstStyle/>
          <a:p>
            <a:r>
              <a:rPr lang="en-US" sz="2800" b="1" u="sng" dirty="0">
                <a:latin typeface="Arial" panose="020B0604020202020204" pitchFamily="34" charset="0"/>
                <a:ea typeface="Tahoma" panose="020B0604030504040204" pitchFamily="34" charset="0"/>
                <a:cs typeface="Arial" panose="020B0604020202020204" pitchFamily="34" charset="0"/>
              </a:rPr>
              <a:t>TRAIN Florida APD Courses</a:t>
            </a:r>
          </a:p>
        </p:txBody>
      </p:sp>
      <p:sp>
        <p:nvSpPr>
          <p:cNvPr id="5" name="Rectangle 8"/>
          <p:cNvSpPr>
            <a:spLocks noChangeArrowheads="1"/>
          </p:cNvSpPr>
          <p:nvPr/>
        </p:nvSpPr>
        <p:spPr bwMode="auto">
          <a:xfrm>
            <a:off x="1066800" y="2057400"/>
            <a:ext cx="4722725" cy="2339102"/>
          </a:xfrm>
          <a:prstGeom prst="rect">
            <a:avLst/>
          </a:prstGeom>
          <a:noFill/>
          <a:ln w="9525">
            <a:noFill/>
            <a:miter lim="800000"/>
            <a:headEnd/>
            <a:tailEnd/>
          </a:ln>
        </p:spPr>
        <p:txBody>
          <a:bodyPr wrap="square">
            <a:spAutoFit/>
          </a:bodyPr>
          <a:lstStyle/>
          <a:p>
            <a:pPr marL="342900" indent="-342900">
              <a:buClr>
                <a:srgbClr val="00A0AF"/>
              </a:buClr>
              <a:buFont typeface="Wingdings" panose="05000000000000000000" pitchFamily="2" charset="2"/>
              <a:buChar char="q"/>
            </a:pPr>
            <a:r>
              <a:rPr lang="en-US" sz="2200" dirty="0"/>
              <a:t>Zero Tolerance</a:t>
            </a:r>
          </a:p>
          <a:p>
            <a:pPr marL="171450" indent="-171450">
              <a:buClr>
                <a:srgbClr val="00A0AF"/>
              </a:buClr>
              <a:buFont typeface="Wingdings" panose="05000000000000000000" pitchFamily="2" charset="2"/>
              <a:buChar char="q"/>
            </a:pPr>
            <a:endParaRPr lang="en-US" sz="800" dirty="0"/>
          </a:p>
          <a:p>
            <a:pPr marL="342900" indent="-342900">
              <a:buClr>
                <a:srgbClr val="00A0AF"/>
              </a:buClr>
              <a:buFont typeface="Wingdings" panose="05000000000000000000" pitchFamily="2" charset="2"/>
              <a:buChar char="q"/>
            </a:pPr>
            <a:r>
              <a:rPr lang="en-US" sz="2200" dirty="0"/>
              <a:t>Direct Care Core Competencies</a:t>
            </a:r>
          </a:p>
          <a:p>
            <a:pPr marL="342900" indent="-342900">
              <a:buClr>
                <a:srgbClr val="00A0AF"/>
              </a:buClr>
              <a:buFont typeface="Wingdings" panose="05000000000000000000" pitchFamily="2" charset="2"/>
              <a:buChar char="q"/>
            </a:pPr>
            <a:endParaRPr lang="en-US" sz="1000" dirty="0"/>
          </a:p>
          <a:p>
            <a:pPr marL="342900" indent="-342900">
              <a:buClr>
                <a:srgbClr val="00A0AF"/>
              </a:buClr>
              <a:buFont typeface="Wingdings" panose="05000000000000000000" pitchFamily="2" charset="2"/>
              <a:buChar char="q"/>
            </a:pPr>
            <a:r>
              <a:rPr lang="en-US" sz="2000" dirty="0"/>
              <a:t>HIPAA</a:t>
            </a:r>
          </a:p>
          <a:p>
            <a:pPr>
              <a:buClr>
                <a:srgbClr val="00A0AF"/>
              </a:buClr>
            </a:pPr>
            <a:endParaRPr lang="en-US" sz="2000" dirty="0"/>
          </a:p>
          <a:p>
            <a:pPr>
              <a:buClr>
                <a:srgbClr val="00A0AF"/>
              </a:buClr>
            </a:pPr>
            <a:r>
              <a:rPr lang="en-US" sz="2200" dirty="0"/>
              <a:t> ** </a:t>
            </a:r>
            <a:r>
              <a:rPr lang="en-US" sz="2200" dirty="0">
                <a:solidFill>
                  <a:srgbClr val="FF0000"/>
                </a:solidFill>
              </a:rPr>
              <a:t>COMING SOON</a:t>
            </a:r>
            <a:endParaRPr lang="en-US" sz="1000" dirty="0">
              <a:solidFill>
                <a:srgbClr val="FF0000"/>
              </a:solidFill>
            </a:endParaRPr>
          </a:p>
          <a:p>
            <a:pPr marL="342900" indent="-342900">
              <a:buClr>
                <a:srgbClr val="00A0AF"/>
              </a:buClr>
              <a:buFont typeface="Wingdings" panose="05000000000000000000" pitchFamily="2" charset="2"/>
              <a:buChar char="q"/>
            </a:pPr>
            <a:r>
              <a:rPr lang="en-US" sz="2200" dirty="0"/>
              <a:t> Person-Centered Planning</a:t>
            </a:r>
          </a:p>
        </p:txBody>
      </p:sp>
      <p:pic>
        <p:nvPicPr>
          <p:cNvPr id="7" name="Picture 14"/>
          <p:cNvPicPr>
            <a:picLocks noChangeAspect="1"/>
          </p:cNvPicPr>
          <p:nvPr/>
        </p:nvPicPr>
        <p:blipFill>
          <a:blip r:embed="rId3"/>
          <a:srcRect/>
          <a:stretch>
            <a:fillRect/>
          </a:stretch>
        </p:blipFill>
        <p:spPr bwMode="auto">
          <a:xfrm>
            <a:off x="6019800" y="1412358"/>
            <a:ext cx="2657475" cy="3624263"/>
          </a:xfrm>
          <a:prstGeom prst="round2DiagRect">
            <a:avLst>
              <a:gd name="adj1" fmla="val 16667"/>
              <a:gd name="adj2" fmla="val 0"/>
            </a:avLst>
          </a:prstGeom>
          <a:ln w="88900" cap="sq">
            <a:solidFill>
              <a:srgbClr val="00A0AF"/>
            </a:solidFill>
            <a:miter lim="800000"/>
          </a:ln>
          <a:effectLst>
            <a:outerShdw blurRad="254000" algn="tl" rotWithShape="0">
              <a:srgbClr val="000000">
                <a:alpha val="43000"/>
              </a:srgbClr>
            </a:outerShdw>
          </a:effectLst>
        </p:spPr>
      </p:pic>
      <p:sp>
        <p:nvSpPr>
          <p:cNvPr id="8" name="Rectangle 8"/>
          <p:cNvSpPr>
            <a:spLocks noChangeArrowheads="1"/>
          </p:cNvSpPr>
          <p:nvPr/>
        </p:nvSpPr>
        <p:spPr bwMode="auto">
          <a:xfrm>
            <a:off x="1349143" y="5334000"/>
            <a:ext cx="7239000" cy="430887"/>
          </a:xfrm>
          <a:prstGeom prst="rect">
            <a:avLst/>
          </a:prstGeom>
          <a:noFill/>
          <a:ln w="9525">
            <a:noFill/>
            <a:miter lim="800000"/>
            <a:headEnd/>
            <a:tailEnd/>
          </a:ln>
        </p:spPr>
        <p:txBody>
          <a:bodyPr>
            <a:spAutoFit/>
          </a:bodyPr>
          <a:lstStyle/>
          <a:p>
            <a:pPr algn="ctr"/>
            <a:endParaRPr lang="en-US" sz="2200" dirty="0">
              <a:solidFill>
                <a:srgbClr val="C00000"/>
              </a:solidFill>
            </a:endParaRPr>
          </a:p>
        </p:txBody>
      </p:sp>
    </p:spTree>
    <p:extLst>
      <p:ext uri="{BB962C8B-B14F-4D97-AF65-F5344CB8AC3E}">
        <p14:creationId xmlns:p14="http://schemas.microsoft.com/office/powerpoint/2010/main" val="274206506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rot="16200000">
            <a:off x="-2545217" y="2930430"/>
            <a:ext cx="6010943" cy="615708"/>
          </a:xfrm>
        </p:spPr>
        <p:style>
          <a:lnRef idx="0">
            <a:schemeClr val="accent5"/>
          </a:lnRef>
          <a:fillRef idx="3">
            <a:schemeClr val="accent5"/>
          </a:fillRef>
          <a:effectRef idx="3">
            <a:schemeClr val="accent5"/>
          </a:effectRef>
          <a:fontRef idx="minor">
            <a:schemeClr val="lt1"/>
          </a:fontRef>
        </p:style>
        <p:txBody>
          <a:bodyPr>
            <a:normAutofit/>
          </a:bodyPr>
          <a:lstStyle/>
          <a:p>
            <a:pPr eaLnBrk="1" hangingPunct="1">
              <a:defRPr/>
            </a:pPr>
            <a:r>
              <a:rPr lang="en-US" sz="2400" dirty="0">
                <a:solidFill>
                  <a:srgbClr val="FFFFFF"/>
                </a:solidFill>
                <a:latin typeface="Tahoma" pitchFamily="34" charset="0"/>
                <a:cs typeface="Arial" charset="0"/>
              </a:rPr>
              <a:t> </a:t>
            </a:r>
            <a:r>
              <a:rPr lang="en-US" sz="2400" dirty="0">
                <a:solidFill>
                  <a:srgbClr val="FFFFFF"/>
                </a:solidFill>
                <a:latin typeface="Arial" panose="020B0604020202020204" pitchFamily="34" charset="0"/>
                <a:cs typeface="Arial" panose="020B0604020202020204" pitchFamily="34" charset="0"/>
              </a:rPr>
              <a:t>TRAIN Florida</a:t>
            </a:r>
          </a:p>
        </p:txBody>
      </p:sp>
      <p:sp>
        <p:nvSpPr>
          <p:cNvPr id="8197" name="Rectangle 8"/>
          <p:cNvSpPr>
            <a:spLocks noChangeArrowheads="1"/>
          </p:cNvSpPr>
          <p:nvPr/>
        </p:nvSpPr>
        <p:spPr bwMode="auto">
          <a:xfrm>
            <a:off x="1143000" y="533400"/>
            <a:ext cx="7315200" cy="1908215"/>
          </a:xfrm>
          <a:prstGeom prst="rect">
            <a:avLst/>
          </a:prstGeom>
          <a:noFill/>
          <a:ln w="9525">
            <a:noFill/>
            <a:miter lim="800000"/>
            <a:headEnd/>
            <a:tailEnd/>
          </a:ln>
        </p:spPr>
        <p:txBody>
          <a:bodyPr wrap="square">
            <a:spAutoFit/>
          </a:bodyPr>
          <a:lstStyle/>
          <a:p>
            <a:pPr algn="ctr"/>
            <a:r>
              <a:rPr lang="en-US" sz="2800" dirty="0"/>
              <a:t>          </a:t>
            </a:r>
            <a:r>
              <a:rPr lang="en-US" sz="2800" b="1" u="sng" dirty="0"/>
              <a:t>APD Required Course Ratings</a:t>
            </a:r>
          </a:p>
          <a:p>
            <a:pPr marL="1604963" lvl="3">
              <a:spcBef>
                <a:spcPts val="600"/>
              </a:spcBef>
              <a:spcAft>
                <a:spcPts val="600"/>
              </a:spcAft>
              <a:buClr>
                <a:srgbClr val="00A0AF"/>
              </a:buClr>
            </a:pPr>
            <a:endParaRPr lang="en-US" b="1" u="sng" dirty="0"/>
          </a:p>
          <a:p>
            <a:pPr algn="ctr"/>
            <a:r>
              <a:rPr lang="en-US" dirty="0"/>
              <a:t> </a:t>
            </a:r>
          </a:p>
          <a:p>
            <a:r>
              <a:rPr lang="en-US" dirty="0"/>
              <a:t> </a:t>
            </a:r>
            <a:br>
              <a:rPr lang="en-US" dirty="0"/>
            </a:br>
            <a:endParaRPr lang="en-US" sz="2600" dirty="0"/>
          </a:p>
        </p:txBody>
      </p:sp>
      <p:sp>
        <p:nvSpPr>
          <p:cNvPr id="7" name="Rectangle 2"/>
          <p:cNvSpPr>
            <a:spLocks noChangeArrowheads="1"/>
          </p:cNvSpPr>
          <p:nvPr/>
        </p:nvSpPr>
        <p:spPr bwMode="auto">
          <a:xfrm>
            <a:off x="2959100" y="3645885"/>
            <a:ext cx="12242800"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922214749"/>
              </p:ext>
            </p:extLst>
          </p:nvPr>
        </p:nvGraphicFramePr>
        <p:xfrm>
          <a:off x="2349795" y="1820797"/>
          <a:ext cx="5879805" cy="2549183"/>
        </p:xfrm>
        <a:graphic>
          <a:graphicData uri="http://schemas.openxmlformats.org/drawingml/2006/table">
            <a:tbl>
              <a:tblPr firstRow="1" bandRow="1">
                <a:tableStyleId>{5C22544A-7EE6-4342-B048-85BDC9FD1C3A}</a:tableStyleId>
              </a:tblPr>
              <a:tblGrid>
                <a:gridCol w="2789138">
                  <a:extLst>
                    <a:ext uri="{9D8B030D-6E8A-4147-A177-3AD203B41FA5}">
                      <a16:colId xmlns:a16="http://schemas.microsoft.com/office/drawing/2014/main" val="1856099195"/>
                    </a:ext>
                  </a:extLst>
                </a:gridCol>
                <a:gridCol w="3090667">
                  <a:extLst>
                    <a:ext uri="{9D8B030D-6E8A-4147-A177-3AD203B41FA5}">
                      <a16:colId xmlns:a16="http://schemas.microsoft.com/office/drawing/2014/main" val="3155385084"/>
                    </a:ext>
                  </a:extLst>
                </a:gridCol>
              </a:tblGrid>
              <a:tr h="605275">
                <a:tc>
                  <a:txBody>
                    <a:bodyPr/>
                    <a:lstStyle/>
                    <a:p>
                      <a:r>
                        <a:rPr lang="en-US" dirty="0"/>
                        <a:t>Required Courses</a:t>
                      </a:r>
                    </a:p>
                  </a:txBody>
                  <a:tcPr/>
                </a:tc>
                <a:tc>
                  <a:txBody>
                    <a:bodyPr/>
                    <a:lstStyle/>
                    <a:p>
                      <a:r>
                        <a:rPr lang="en-US" dirty="0"/>
                        <a:t> Learner Course Rating</a:t>
                      </a:r>
                    </a:p>
                  </a:txBody>
                  <a:tcPr/>
                </a:tc>
                <a:extLst>
                  <a:ext uri="{0D108BD9-81ED-4DB2-BD59-A6C34878D82A}">
                    <a16:rowId xmlns:a16="http://schemas.microsoft.com/office/drawing/2014/main" val="1607520677"/>
                  </a:ext>
                </a:extLst>
              </a:tr>
              <a:tr h="485977">
                <a:tc>
                  <a:txBody>
                    <a:bodyPr/>
                    <a:lstStyle/>
                    <a:p>
                      <a:r>
                        <a:rPr lang="en-US" dirty="0"/>
                        <a:t>Zero Tolerance</a:t>
                      </a:r>
                    </a:p>
                  </a:txBody>
                  <a:tcPr/>
                </a:tc>
                <a:tc>
                  <a:txBody>
                    <a:bodyPr/>
                    <a:lstStyle/>
                    <a:p>
                      <a:pPr algn="r"/>
                      <a:r>
                        <a:rPr lang="en-US" dirty="0"/>
                        <a:t>4.6 out of 5.0 </a:t>
                      </a:r>
                    </a:p>
                  </a:txBody>
                  <a:tcPr/>
                </a:tc>
                <a:extLst>
                  <a:ext uri="{0D108BD9-81ED-4DB2-BD59-A6C34878D82A}">
                    <a16:rowId xmlns:a16="http://schemas.microsoft.com/office/drawing/2014/main" val="4028208096"/>
                  </a:ext>
                </a:extLst>
              </a:tr>
              <a:tr h="485977">
                <a:tc>
                  <a:txBody>
                    <a:bodyPr/>
                    <a:lstStyle/>
                    <a:p>
                      <a:r>
                        <a:rPr lang="en-US" dirty="0"/>
                        <a:t>Direct Care Competencies</a:t>
                      </a:r>
                    </a:p>
                  </a:txBody>
                  <a:tcPr/>
                </a:tc>
                <a:tc>
                  <a:txBody>
                    <a:bodyPr/>
                    <a:lstStyle/>
                    <a:p>
                      <a:r>
                        <a:rPr lang="en-US" dirty="0"/>
                        <a:t>                               4.7 out of 5.0</a:t>
                      </a:r>
                    </a:p>
                  </a:txBody>
                  <a:tcPr/>
                </a:tc>
                <a:extLst>
                  <a:ext uri="{0D108BD9-81ED-4DB2-BD59-A6C34878D82A}">
                    <a16:rowId xmlns:a16="http://schemas.microsoft.com/office/drawing/2014/main" val="1355253723"/>
                  </a:ext>
                </a:extLst>
              </a:tr>
              <a:tr h="485977">
                <a:tc>
                  <a:txBody>
                    <a:bodyPr/>
                    <a:lstStyle/>
                    <a:p>
                      <a:r>
                        <a:rPr lang="en-US" dirty="0"/>
                        <a:t>HIPAA</a:t>
                      </a:r>
                    </a:p>
                  </a:txBody>
                  <a:tcPr/>
                </a:tc>
                <a:tc>
                  <a:txBody>
                    <a:bodyPr/>
                    <a:lstStyle/>
                    <a:p>
                      <a:r>
                        <a:rPr lang="en-US" dirty="0"/>
                        <a:t>                               4.5 out of 5.0   </a:t>
                      </a:r>
                    </a:p>
                  </a:txBody>
                  <a:tcPr/>
                </a:tc>
                <a:extLst>
                  <a:ext uri="{0D108BD9-81ED-4DB2-BD59-A6C34878D82A}">
                    <a16:rowId xmlns:a16="http://schemas.microsoft.com/office/drawing/2014/main" val="2879991235"/>
                  </a:ext>
                </a:extLst>
              </a:tr>
              <a:tr h="485977">
                <a:tc>
                  <a:txBody>
                    <a:bodyPr/>
                    <a:lstStyle/>
                    <a:p>
                      <a:endParaRPr lang="en-US" dirty="0"/>
                    </a:p>
                  </a:txBody>
                  <a:tcPr/>
                </a:tc>
                <a:tc>
                  <a:txBody>
                    <a:bodyPr/>
                    <a:lstStyle/>
                    <a:p>
                      <a:r>
                        <a:rPr lang="en-US" dirty="0"/>
                        <a:t>                                            </a:t>
                      </a:r>
                    </a:p>
                  </a:txBody>
                  <a:tcPr/>
                </a:tc>
                <a:extLst>
                  <a:ext uri="{0D108BD9-81ED-4DB2-BD59-A6C34878D82A}">
                    <a16:rowId xmlns:a16="http://schemas.microsoft.com/office/drawing/2014/main" val="3567276875"/>
                  </a:ext>
                </a:extLst>
              </a:tr>
            </a:tbl>
          </a:graphicData>
        </a:graphic>
      </p:graphicFrame>
    </p:spTree>
    <p:extLst>
      <p:ext uri="{BB962C8B-B14F-4D97-AF65-F5344CB8AC3E}">
        <p14:creationId xmlns:p14="http://schemas.microsoft.com/office/powerpoint/2010/main" val="3115546890"/>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idx="4294967295"/>
          </p:nvPr>
        </p:nvSpPr>
        <p:spPr>
          <a:xfrm rot="16200000">
            <a:off x="-2664564" y="2943939"/>
            <a:ext cx="6010943" cy="615708"/>
          </a:xfrm>
        </p:spPr>
        <p:style>
          <a:lnRef idx="0">
            <a:schemeClr val="accent5"/>
          </a:lnRef>
          <a:fillRef idx="3">
            <a:schemeClr val="accent5"/>
          </a:fillRef>
          <a:effectRef idx="3">
            <a:schemeClr val="accent5"/>
          </a:effectRef>
          <a:fontRef idx="minor">
            <a:schemeClr val="lt1"/>
          </a:fontRef>
        </p:style>
        <p:txBody>
          <a:bodyPr>
            <a:normAutofit/>
          </a:bodyPr>
          <a:lstStyle/>
          <a:p>
            <a:pPr eaLnBrk="1" hangingPunct="1">
              <a:defRPr/>
            </a:pPr>
            <a:r>
              <a:rPr lang="en-US" sz="2000" dirty="0">
                <a:solidFill>
                  <a:srgbClr val="FFFFFF"/>
                </a:solidFill>
                <a:latin typeface="Arial" panose="020B0604020202020204" pitchFamily="34" charset="0"/>
                <a:cs typeface="Arial" panose="020B0604020202020204" pitchFamily="34" charset="0"/>
              </a:rPr>
              <a:t>TRAIN Florida - Demonstration</a:t>
            </a:r>
          </a:p>
        </p:txBody>
      </p:sp>
      <p:sp>
        <p:nvSpPr>
          <p:cNvPr id="11" name="Rectangle 5"/>
          <p:cNvSpPr>
            <a:spLocks noChangeArrowheads="1"/>
          </p:cNvSpPr>
          <p:nvPr/>
        </p:nvSpPr>
        <p:spPr bwMode="auto">
          <a:xfrm>
            <a:off x="1676400" y="228600"/>
            <a:ext cx="7010400" cy="523220"/>
          </a:xfrm>
          <a:prstGeom prst="rect">
            <a:avLst/>
          </a:prstGeom>
          <a:noFill/>
          <a:ln w="9525">
            <a:noFill/>
            <a:miter lim="800000"/>
            <a:headEnd/>
            <a:tailEnd/>
          </a:ln>
        </p:spPr>
        <p:txBody>
          <a:bodyPr wrap="square">
            <a:spAutoFit/>
          </a:bodyPr>
          <a:lstStyle/>
          <a:p>
            <a:pPr algn="ctr"/>
            <a:r>
              <a:rPr lang="en-US" sz="2800" b="1" u="sng" dirty="0"/>
              <a:t>TRAIN Florida Demonstration</a:t>
            </a:r>
            <a:endParaRPr lang="en-US" sz="2800" b="1" u="sng" dirty="0">
              <a:cs typeface="Tahoma" pitchFamily="34" charset="0"/>
            </a:endParaRPr>
          </a:p>
        </p:txBody>
      </p:sp>
      <p:sp>
        <p:nvSpPr>
          <p:cNvPr id="2" name="Rectangle 1"/>
          <p:cNvSpPr/>
          <p:nvPr/>
        </p:nvSpPr>
        <p:spPr>
          <a:xfrm>
            <a:off x="1981200" y="1066800"/>
            <a:ext cx="6629400" cy="830997"/>
          </a:xfrm>
          <a:prstGeom prst="rect">
            <a:avLst/>
          </a:prstGeom>
        </p:spPr>
        <p:txBody>
          <a:bodyPr wrap="square">
            <a:spAutoFit/>
          </a:bodyPr>
          <a:lstStyle/>
          <a:p>
            <a:pPr lvl="0" algn="ctr"/>
            <a:r>
              <a:rPr lang="en-US" sz="2400" dirty="0"/>
              <a:t>The TRAIN structure offers access &amp; tools to: Learners, Course Providers, and Administrators</a:t>
            </a:r>
            <a:endParaRPr lang="en-US" sz="2400" dirty="0">
              <a:latin typeface="Tahoma" panose="020B0604030504040204" pitchFamily="34" charset="0"/>
              <a:ea typeface="Tahoma" panose="020B0604030504040204" pitchFamily="34" charset="0"/>
              <a:cs typeface="Tahoma" panose="020B0604030504040204" pitchFamily="34" charset="0"/>
            </a:endParaRPr>
          </a:p>
        </p:txBody>
      </p:sp>
      <p:pic>
        <p:nvPicPr>
          <p:cNvPr id="18" name="Picture 17">
            <a:hlinkClick r:id="rId3"/>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05716" y="4565123"/>
            <a:ext cx="3752850" cy="786386"/>
          </a:xfrm>
          <a:prstGeom prst="rect">
            <a:avLst/>
          </a:prstGeom>
        </p:spPr>
      </p:pic>
      <p:sp>
        <p:nvSpPr>
          <p:cNvPr id="19" name="Rectangle 5"/>
          <p:cNvSpPr>
            <a:spLocks noChangeArrowheads="1"/>
          </p:cNvSpPr>
          <p:nvPr/>
        </p:nvSpPr>
        <p:spPr bwMode="auto">
          <a:xfrm>
            <a:off x="1576941" y="5347118"/>
            <a:ext cx="7010400" cy="523220"/>
          </a:xfrm>
          <a:prstGeom prst="rect">
            <a:avLst/>
          </a:prstGeom>
          <a:noFill/>
          <a:ln w="9525">
            <a:noFill/>
            <a:miter lim="800000"/>
            <a:headEnd/>
            <a:tailEnd/>
          </a:ln>
        </p:spPr>
        <p:txBody>
          <a:bodyPr wrap="square">
            <a:spAutoFit/>
          </a:bodyPr>
          <a:lstStyle/>
          <a:p>
            <a:pPr algn="ctr"/>
            <a:r>
              <a:rPr lang="en-US" sz="2800" b="1" dirty="0">
                <a:solidFill>
                  <a:srgbClr val="00A0AF"/>
                </a:solidFill>
              </a:rPr>
              <a:t>Available 24/7</a:t>
            </a:r>
            <a:endParaRPr lang="en-US" sz="2800" b="1" dirty="0">
              <a:solidFill>
                <a:srgbClr val="00A0AF"/>
              </a:solidFill>
              <a:cs typeface="Tahoma" pitchFamily="34" charset="0"/>
            </a:endParaRPr>
          </a:p>
        </p:txBody>
      </p:sp>
      <p:pic>
        <p:nvPicPr>
          <p:cNvPr id="20" name="Picture 19"/>
          <p:cNvPicPr>
            <a:picLocks noChangeAspect="1"/>
          </p:cNvPicPr>
          <p:nvPr/>
        </p:nvPicPr>
        <p:blipFill>
          <a:blip r:embed="rId5"/>
          <a:srcRect/>
          <a:stretch>
            <a:fillRect/>
          </a:stretch>
        </p:blipFill>
        <p:spPr bwMode="auto">
          <a:xfrm>
            <a:off x="9250141" y="2441575"/>
            <a:ext cx="2133600" cy="1169987"/>
          </a:xfrm>
          <a:prstGeom prst="rect">
            <a:avLst/>
          </a:prstGeom>
          <a:noFill/>
          <a:ln w="9525">
            <a:noFill/>
            <a:miter lim="800000"/>
            <a:headEnd/>
            <a:tailEnd/>
          </a:ln>
        </p:spPr>
      </p:pic>
      <p:sp>
        <p:nvSpPr>
          <p:cNvPr id="21" name="TextBox 20"/>
          <p:cNvSpPr txBox="1">
            <a:spLocks noChangeArrowheads="1"/>
          </p:cNvSpPr>
          <p:nvPr/>
        </p:nvSpPr>
        <p:spPr bwMode="auto">
          <a:xfrm>
            <a:off x="10543952" y="2971800"/>
            <a:ext cx="6753448" cy="461665"/>
          </a:xfrm>
          <a:prstGeom prst="rect">
            <a:avLst/>
          </a:prstGeom>
          <a:noFill/>
          <a:ln w="9525">
            <a:noFill/>
            <a:miter lim="800000"/>
            <a:headEnd/>
            <a:tailEnd/>
          </a:ln>
        </p:spPr>
        <p:txBody>
          <a:bodyPr wrap="square">
            <a:spAutoFit/>
          </a:bodyPr>
          <a:lstStyle/>
          <a:p>
            <a:r>
              <a:rPr lang="en-US" sz="2400" dirty="0">
                <a:solidFill>
                  <a:srgbClr val="00A0AF"/>
                </a:solidFill>
                <a:latin typeface="Tahoma" pitchFamily="34" charset="0"/>
                <a:cs typeface="Tahoma" pitchFamily="34" charset="0"/>
              </a:rPr>
              <a:t>Learners, Course Providers, and Administrators </a:t>
            </a:r>
          </a:p>
        </p:txBody>
      </p:sp>
    </p:spTree>
    <p:extLst>
      <p:ext uri="{BB962C8B-B14F-4D97-AF65-F5344CB8AC3E}">
        <p14:creationId xmlns:p14="http://schemas.microsoft.com/office/powerpoint/2010/main" val="309503931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40000" decel="41000" fill="hold" nodeType="afterEffect">
                                  <p:stCondLst>
                                    <p:cond delay="500"/>
                                  </p:stCondLst>
                                  <p:childTnLst>
                                    <p:animMotion origin="layout" path="M -0.06684 0.03261 L -1.27517 0.04372 " pathEditMode="relative" rAng="0" ptsTypes="AA">
                                      <p:cBhvr>
                                        <p:cTn id="6" dur="5000" fill="hold"/>
                                        <p:tgtEl>
                                          <p:spTgt spid="20"/>
                                        </p:tgtEl>
                                        <p:attrNameLst>
                                          <p:attrName>ppt_x</p:attrName>
                                          <p:attrName>ppt_y</p:attrName>
                                        </p:attrNameLst>
                                      </p:cBhvr>
                                      <p:rCtr x="-60417" y="555"/>
                                    </p:animMotion>
                                  </p:childTnLst>
                                </p:cTn>
                              </p:par>
                              <p:par>
                                <p:cTn id="7" presetID="42" presetClass="path" presetSubtype="0" accel="50000" decel="50000" fill="hold" grpId="0" nodeType="withEffect">
                                  <p:stCondLst>
                                    <p:cond delay="2100"/>
                                  </p:stCondLst>
                                  <p:childTnLst>
                                    <p:animMotion origin="layout" path="M -0.1875 0.02014 L -0.96407 0.01088 " pathEditMode="relative" rAng="0" ptsTypes="AA">
                                      <p:cBhvr>
                                        <p:cTn id="8" dur="2000" fill="hold"/>
                                        <p:tgtEl>
                                          <p:spTgt spid="21"/>
                                        </p:tgtEl>
                                        <p:attrNameLst>
                                          <p:attrName>ppt_x</p:attrName>
                                          <p:attrName>ppt_y</p:attrName>
                                        </p:attrNameLst>
                                      </p:cBhvr>
                                      <p:rCtr x="-38837" y="-46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27&quot;&gt;&lt;property id=&quot;20148&quot; value=&quot;5&quot;/&gt;&lt;property id=&quot;20300&quot; value=&quot;Slide 1 - &amp;quot;The 17th Annual Family Café&amp;quot;&quot;/&gt;&lt;property id=&quot;20307&quot; value=&quot;256&quot;/&gt;&lt;/object&gt;&lt;object type=&quot;3&quot; unique_id=&quot;10678&quot;&gt;&lt;property id=&quot;20148&quot; value=&quot;5&quot;/&gt;&lt;property id=&quot;20300&quot; value=&quot;Slide 2 - &amp;quot;Agency for Persons with Disabilities&amp;quot;&quot;/&gt;&lt;property id=&quot;20307&quot; value=&quot;287&quot;/&gt;&lt;/object&gt;&lt;object type=&quot;3&quot; unique_id=&quot;10737&quot;&gt;&lt;property id=&quot;20148&quot; value=&quot;5&quot;/&gt;&lt;property id=&quot;20300&quot; value=&quot;Slide 3 - &amp;quot;What Disabilities Does APD Serve?&amp;quot;&quot;/&gt;&lt;property id=&quot;20307&quot; value=&quot;294&quot;/&gt;&lt;/object&gt;&lt;object type=&quot;3&quot; unique_id=&quot;10738&quot;&gt;&lt;property id=&quot;20148&quot; value=&quot;5&quot;/&gt;&lt;property id=&quot;20300&quot; value=&quot;Slide 5 - &amp;quot;APD Provider and Customer Training?&amp;quot;&quot;/&gt;&lt;property id=&quot;20307&quot; value=&quot;293&quot;/&gt;&lt;/object&gt;&lt;object type=&quot;3&quot; unique_id=&quot;10774&quot;&gt;&lt;property id=&quot;20148&quot; value=&quot;5&quot;/&gt;&lt;property id=&quot;20300&quot; value=&quot;Slide 4 - &amp;quot;What Services Does APD Provide?&amp;quot;&quot;/&gt;&lt;property id=&quot;20307&quot; value=&quot;295&quot;/&gt;&lt;/object&gt;&lt;object type=&quot;3&quot; unique_id=&quot;10811&quot;&gt;&lt;property id=&quot;20148&quot; value=&quot;5&quot;/&gt;&lt;property id=&quot;20300&quot; value=&quot;Slide 6 - &amp;quot;APD Training Solutions?&amp;quot;&quot;/&gt;&lt;property id=&quot;20307&quot; value=&quot;296&quot;/&gt;&lt;/object&gt;&lt;object type=&quot;3&quot; unique_id=&quot;10942&quot;&gt;&lt;property id=&quot;20148&quot; value=&quot;5&quot;/&gt;&lt;property id=&quot;20300&quot; value=&quot;Slide 7 - &amp;quot;TRAIN Florida - APD's Learning Management System&amp;quot;&quot;/&gt;&lt;property id=&quot;20307&quot; value=&quot;297&quot;/&gt;&lt;/object&gt;&lt;object type=&quot;3&quot; unique_id=&quot;10943&quot;&gt;&lt;property id=&quot;20148&quot; value=&quot;5&quot;/&gt;&lt;property id=&quot;20300&quot; value=&quot;Slide 8 - &amp;quot;Introduction to TRAIN National&amp;quot;&quot;/&gt;&lt;property id=&quot;20307&quot; value=&quot;298&quot;/&gt;&lt;/object&gt;&lt;object type=&quot;3&quot; unique_id=&quot;10944&quot;&gt;&lt;property id=&quot;20148&quot; value=&quot;5&quot;/&gt;&lt;property id=&quot;20300&quot; value=&quot;Slide 9 - &amp;quot;What TRAIN National Offers&amp;quot;&quot;/&gt;&lt;property id=&quot;20307&quot; value=&quot;300&quot;/&gt;&lt;/object&gt;&lt;object type=&quot;3&quot; unique_id=&quot;10945&quot;&gt;&lt;property id=&quot;20148&quot; value=&quot;5&quot;/&gt;&lt;property id=&quot;20300&quot; value=&quot;Slide 10 - &amp;quot;What TRAIN Florida Offers&amp;quot;&quot;/&gt;&lt;property id=&quot;20307&quot; value=&quot;299&quot;/&gt;&lt;/object&gt;&lt;object type=&quot;3&quot; unique_id=&quot;11048&quot;&gt;&lt;property id=&quot;20148&quot; value=&quot;5&quot;/&gt;&lt;property id=&quot;20300&quot; value=&quot;Slide 11 - &amp;quot;APD Benefits from using TRAIN Florida&amp;quot;&quot;/&gt;&lt;property id=&quot;20307&quot; value=&quot;301&quot;/&gt;&lt;/object&gt;&lt;object type=&quot;3&quot; unique_id=&quot;11049&quot;&gt;&lt;property id=&quot;20148&quot; value=&quot;5&quot;/&gt;&lt;property id=&quot;20300&quot; value=&quot;Slide 12 - &amp;quot;APD Potential Cost Savings &amp;quot;&quot;/&gt;&lt;property id=&quot;20307&quot; value=&quot;302&quot;/&gt;&lt;/object&gt;&lt;object type=&quot;3&quot; unique_id=&quot;11050&quot;&gt;&lt;property id=&quot;20148&quot; value=&quot;5&quot;/&gt;&lt;property id=&quot;20300&quot; value=&quot;Slide 13 - &amp;quot;TRAIN Florida - Demo&amp;quot;&quot;/&gt;&lt;property id=&quot;20307&quot; value=&quot;303&quot;/&gt;&lt;/object&gt;&lt;object type=&quot;3&quot; unique_id=&quot;11215&quot;&gt;&lt;property id=&quot;20148&quot; value=&quot;5&quot;/&gt;&lt;property id=&quot;20300&quot; value=&quot;Slide 14 - &amp;quot;The Value of APD in TRAIN Florida &amp;quot;&quot;/&gt;&lt;property id=&quot;20307&quot; value=&quot;304&quot;/&gt;&lt;/object&gt;&lt;object type=&quot;3&quot; unique_id=&quot;11216&quot;&gt;&lt;property id=&quot;20148&quot; value=&quot;5&quot;/&gt;&lt;property id=&quot;20300&quot; value=&quot;Slide 15 - &amp;quot;Additional Information&amp;quot;&quot;/&gt;&lt;property id=&quot;20307&quot; value=&quot;305&quot;/&gt;&lt;/object&gt;&lt;object type=&quot;3&quot; unique_id=&quot;11217&quot;&gt;&lt;property id=&quot;20148&quot; value=&quot;5&quot;/&gt;&lt;property id=&quot;20300&quot; value=&quot;Slide 16 - &amp;quot;The 17th Annual Family Café&amp;quot;&quot;/&gt;&lt;property id=&quot;20307&quot; value=&quot;306&quot;/&gt;&lt;/object&gt;&lt;/object&gt;&lt;/object&gt;&lt;/database&gt;"/>
  <p:tag name="SECTOMILLISECCONVERTED" val="1"/>
</p:tagLst>
</file>

<file path=ppt/theme/theme1.xml><?xml version="1.0" encoding="utf-8"?>
<a:theme xmlns:a="http://schemas.openxmlformats.org/drawingml/2006/main" name="Title ">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Fin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11704</TotalTime>
  <Words>2899</Words>
  <Application>Microsoft Office PowerPoint</Application>
  <PresentationFormat>On-screen Show (4:3)</PresentationFormat>
  <Paragraphs>603</Paragraphs>
  <Slides>27</Slides>
  <Notes>27</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27</vt:i4>
      </vt:variant>
    </vt:vector>
  </HeadingPairs>
  <TitlesOfParts>
    <vt:vector size="34" baseType="lpstr">
      <vt:lpstr>Arial</vt:lpstr>
      <vt:lpstr>Calibri</vt:lpstr>
      <vt:lpstr>Tahoma</vt:lpstr>
      <vt:lpstr>Times New Roman</vt:lpstr>
      <vt:lpstr>Wingdings</vt:lpstr>
      <vt:lpstr>Title </vt:lpstr>
      <vt:lpstr>Final</vt:lpstr>
      <vt:lpstr> 19th Annual Family Cafe</vt:lpstr>
      <vt:lpstr> TRAIN Florida</vt:lpstr>
      <vt:lpstr> TRAIN Florida</vt:lpstr>
      <vt:lpstr>What TRAIN National Offers</vt:lpstr>
      <vt:lpstr>What TRAIN Florida Offers</vt:lpstr>
      <vt:lpstr> TRAIN Florida</vt:lpstr>
      <vt:lpstr>TRAIN Florida APD Courses</vt:lpstr>
      <vt:lpstr> TRAIN Florida</vt:lpstr>
      <vt:lpstr>TRAIN Florida - Demonstration</vt:lpstr>
      <vt:lpstr>TRAIN Florida - Registration</vt:lpstr>
      <vt:lpstr>Registering New Perspective Employees</vt:lpstr>
      <vt:lpstr>Registering New Perspective Employees</vt:lpstr>
      <vt:lpstr> Trends and Conditions</vt:lpstr>
      <vt:lpstr> Trends and Conditions</vt:lpstr>
      <vt:lpstr>TRAIN Florida Report Console</vt:lpstr>
      <vt:lpstr>Training Portal Network</vt:lpstr>
      <vt:lpstr>APD Provider  And Customer Training</vt:lpstr>
      <vt:lpstr>APD Training Calendar</vt:lpstr>
      <vt:lpstr>APD Approved Trainer Recertification</vt:lpstr>
      <vt:lpstr>APD Approved Trainer Recertification</vt:lpstr>
      <vt:lpstr>Train the Trainer Pilot Program</vt:lpstr>
      <vt:lpstr>Train the Trainer Pilot Program</vt:lpstr>
      <vt:lpstr>APD Training Solutions?</vt:lpstr>
      <vt:lpstr>APD Training Goals</vt:lpstr>
      <vt:lpstr>APD Benefits from using TRAIN Florida</vt:lpstr>
      <vt:lpstr>Additional Information</vt:lpstr>
      <vt:lpstr>19th Annual Family Cafe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Brown, Gordon</dc:creator>
  <cp:lastModifiedBy>Katie Strickland</cp:lastModifiedBy>
  <cp:revision>583</cp:revision>
  <cp:lastPrinted>2017-06-09T13:17:00Z</cp:lastPrinted>
  <dcterms:created xsi:type="dcterms:W3CDTF">2006-08-16T00:00:00Z</dcterms:created>
  <dcterms:modified xsi:type="dcterms:W3CDTF">2017-06-15T13:11:32Z</dcterms:modified>
</cp:coreProperties>
</file>